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3" r:id="rId1"/>
  </p:sldMasterIdLst>
  <p:notesMasterIdLst>
    <p:notesMasterId r:id="rId19"/>
  </p:notesMasterIdLst>
  <p:sldIdLst>
    <p:sldId id="256" r:id="rId2"/>
    <p:sldId id="349" r:id="rId3"/>
    <p:sldId id="348" r:id="rId4"/>
    <p:sldId id="350" r:id="rId5"/>
    <p:sldId id="351" r:id="rId6"/>
    <p:sldId id="343" r:id="rId7"/>
    <p:sldId id="340" r:id="rId8"/>
    <p:sldId id="345" r:id="rId9"/>
    <p:sldId id="346" r:id="rId10"/>
    <p:sldId id="335" r:id="rId11"/>
    <p:sldId id="323" r:id="rId12"/>
    <p:sldId id="324" r:id="rId13"/>
    <p:sldId id="326" r:id="rId14"/>
    <p:sldId id="327" r:id="rId15"/>
    <p:sldId id="320" r:id="rId16"/>
    <p:sldId id="317" r:id="rId17"/>
    <p:sldId id="304"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216" autoAdjust="0"/>
    <p:restoredTop sz="92430"/>
  </p:normalViewPr>
  <p:slideViewPr>
    <p:cSldViewPr snapToGrid="0" snapToObjects="1">
      <p:cViewPr varScale="1">
        <p:scale>
          <a:sx n="79" d="100"/>
          <a:sy n="79" d="100"/>
        </p:scale>
        <p:origin x="1037" y="82"/>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AC6509-C704-164C-A39A-49BE9AC94B08}" type="datetimeFigureOut">
              <a:rPr lang="en-US" smtClean="0"/>
              <a:pPr/>
              <a:t>12/26/2019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026316-1846-784C-A69F-41D9F1025099}" type="slidenum">
              <a:rPr lang="en-US" smtClean="0"/>
              <a:pPr/>
              <a:t>‹#›</a:t>
            </a:fld>
            <a:endParaRPr lang="en-US"/>
          </a:p>
        </p:txBody>
      </p:sp>
    </p:spTree>
    <p:extLst>
      <p:ext uri="{BB962C8B-B14F-4D97-AF65-F5344CB8AC3E}">
        <p14:creationId xmlns:p14="http://schemas.microsoft.com/office/powerpoint/2010/main" val="21409455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also important </a:t>
            </a:r>
            <a:r>
              <a:rPr lang="en-US" baseline="0" dirty="0"/>
              <a:t>to understand that Innovation and Research goes through product life cycle. This becomes an issue for big name publishers who are trying to maintain a high impact factor or </a:t>
            </a:r>
            <a:r>
              <a:rPr lang="en-US" baseline="0" dirty="0" err="1"/>
              <a:t>SJRanking</a:t>
            </a:r>
            <a:r>
              <a:rPr lang="en-US" baseline="0" dirty="0"/>
              <a:t>.  As IF or SJR is dependent on article citations, big publishers typically will only accept papers on popular topics.  As such, if a researcher is trying to publish a paper on something revolutionary or unheard of, it is likely that they can only publish with small or obscure publishers.  We can see some examples in the following slides</a:t>
            </a:r>
          </a:p>
        </p:txBody>
      </p:sp>
      <p:sp>
        <p:nvSpPr>
          <p:cNvPr id="4" name="Slide Number Placeholder 3"/>
          <p:cNvSpPr>
            <a:spLocks noGrp="1"/>
          </p:cNvSpPr>
          <p:nvPr>
            <p:ph type="sldNum" sz="quarter" idx="10"/>
          </p:nvPr>
        </p:nvSpPr>
        <p:spPr/>
        <p:txBody>
          <a:bodyPr/>
          <a:lstStyle/>
          <a:p>
            <a:fld id="{56026316-1846-784C-A69F-41D9F1025099}" type="slidenum">
              <a:rPr lang="en-US" smtClean="0"/>
              <a:pPr/>
              <a:t>6</a:t>
            </a:fld>
            <a:endParaRPr lang="en-US"/>
          </a:p>
        </p:txBody>
      </p:sp>
    </p:spTree>
    <p:extLst>
      <p:ext uri="{BB962C8B-B14F-4D97-AF65-F5344CB8AC3E}">
        <p14:creationId xmlns:p14="http://schemas.microsoft.com/office/powerpoint/2010/main" val="34941546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Take</a:t>
            </a:r>
            <a:r>
              <a:rPr lang="en-US" baseline="0" dirty="0"/>
              <a:t> </a:t>
            </a:r>
            <a:r>
              <a:rPr lang="en-US" baseline="0" dirty="0" err="1"/>
              <a:t>blockchain</a:t>
            </a:r>
            <a:r>
              <a:rPr lang="en-US" baseline="0" dirty="0"/>
              <a:t> as an example.  The blue bars refer to obscure or lesser known journals. Whereas the red bars refer to mainstream journals with IF or SJR.  You notice that the mainstream publishers only take interest in a certain topic once it becomes popular.  </a:t>
            </a:r>
            <a:endParaRPr lang="en-US" dirty="0"/>
          </a:p>
        </p:txBody>
      </p:sp>
      <p:sp>
        <p:nvSpPr>
          <p:cNvPr id="4" name="Slide Number Placeholder 3"/>
          <p:cNvSpPr>
            <a:spLocks noGrp="1"/>
          </p:cNvSpPr>
          <p:nvPr>
            <p:ph type="sldNum" sz="quarter" idx="10"/>
          </p:nvPr>
        </p:nvSpPr>
        <p:spPr/>
        <p:txBody>
          <a:bodyPr/>
          <a:lstStyle/>
          <a:p>
            <a:fld id="{56026316-1846-784C-A69F-41D9F1025099}" type="slidenum">
              <a:rPr lang="en-US" smtClean="0"/>
              <a:pPr/>
              <a:t>7</a:t>
            </a:fld>
            <a:endParaRPr lang="en-US"/>
          </a:p>
        </p:txBody>
      </p:sp>
    </p:spTree>
    <p:extLst>
      <p:ext uri="{BB962C8B-B14F-4D97-AF65-F5344CB8AC3E}">
        <p14:creationId xmlns:p14="http://schemas.microsoft.com/office/powerpoint/2010/main" val="23315000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we look at Cloud</a:t>
            </a:r>
            <a:r>
              <a:rPr lang="en-US" baseline="0" dirty="0"/>
              <a:t> Computing, if follows the same trend.  Again, you can see that mainstream publishers will only start accepting papers on new topics once it becomes popular.  This is extremely crucial for researchers because the Blue Bars represents how much data they are missing during their literature discovery phase.</a:t>
            </a:r>
            <a:endParaRPr lang="en-US" dirty="0"/>
          </a:p>
        </p:txBody>
      </p:sp>
      <p:sp>
        <p:nvSpPr>
          <p:cNvPr id="4" name="Slide Number Placeholder 3"/>
          <p:cNvSpPr>
            <a:spLocks noGrp="1"/>
          </p:cNvSpPr>
          <p:nvPr>
            <p:ph type="sldNum" sz="quarter" idx="10"/>
          </p:nvPr>
        </p:nvSpPr>
        <p:spPr/>
        <p:txBody>
          <a:bodyPr/>
          <a:lstStyle/>
          <a:p>
            <a:fld id="{56026316-1846-784C-A69F-41D9F1025099}" type="slidenum">
              <a:rPr lang="en-US" smtClean="0"/>
              <a:pPr/>
              <a:t>8</a:t>
            </a:fld>
            <a:endParaRPr lang="en-US"/>
          </a:p>
        </p:txBody>
      </p:sp>
    </p:spTree>
    <p:extLst>
      <p:ext uri="{BB962C8B-B14F-4D97-AF65-F5344CB8AC3E}">
        <p14:creationId xmlns:p14="http://schemas.microsoft.com/office/powerpoint/2010/main" val="11333247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order to maintain a</a:t>
            </a:r>
            <a:r>
              <a:rPr lang="en-US" baseline="0" dirty="0"/>
              <a:t> certain IF or SJR level, </a:t>
            </a:r>
            <a:r>
              <a:rPr lang="en-US" dirty="0"/>
              <a:t>Mainstream</a:t>
            </a:r>
            <a:r>
              <a:rPr lang="en-US" baseline="0" dirty="0"/>
              <a:t> publishers are also not interested to publish articles or ideas or technology that are considered to be in the Declining phase of the life cycle.  You can see in the example how mainstream publishers start to cut back on publishing articles on declining technology.  If a researcher is doing research in this area, they have no choice buy to look at non-popular or obscure journals to support their research.</a:t>
            </a:r>
            <a:endParaRPr lang="en-US" dirty="0"/>
          </a:p>
        </p:txBody>
      </p:sp>
      <p:sp>
        <p:nvSpPr>
          <p:cNvPr id="4" name="Slide Number Placeholder 3"/>
          <p:cNvSpPr>
            <a:spLocks noGrp="1"/>
          </p:cNvSpPr>
          <p:nvPr>
            <p:ph type="sldNum" sz="quarter" idx="10"/>
          </p:nvPr>
        </p:nvSpPr>
        <p:spPr/>
        <p:txBody>
          <a:bodyPr/>
          <a:lstStyle/>
          <a:p>
            <a:fld id="{56026316-1846-784C-A69F-41D9F1025099}" type="slidenum">
              <a:rPr lang="en-US" smtClean="0"/>
              <a:pPr/>
              <a:t>9</a:t>
            </a:fld>
            <a:endParaRPr lang="en-US"/>
          </a:p>
        </p:txBody>
      </p:sp>
    </p:spTree>
    <p:extLst>
      <p:ext uri="{BB962C8B-B14F-4D97-AF65-F5344CB8AC3E}">
        <p14:creationId xmlns:p14="http://schemas.microsoft.com/office/powerpoint/2010/main" val="7737628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85C79A6-A23B-6844-A94E-6D3F1B48A2FA}" type="datetimeFigureOut">
              <a:rPr lang="en-US" smtClean="0"/>
              <a:pPr/>
              <a:t>12/26/2019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109258-C18D-214B-9E78-F6C78DCE194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85C79A6-A23B-6844-A94E-6D3F1B48A2FA}" type="datetimeFigureOut">
              <a:rPr lang="en-US" smtClean="0"/>
              <a:pPr/>
              <a:t>12/26/2019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109258-C18D-214B-9E78-F6C78DCE194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C85C79A6-A23B-6844-A94E-6D3F1B48A2FA}" type="datetimeFigureOut">
              <a:rPr lang="en-US" smtClean="0"/>
              <a:pPr/>
              <a:t>12/26/2019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109258-C18D-214B-9E78-F6C78DCE1949}" type="slidenum">
              <a:rPr lang="en-US" smtClean="0"/>
              <a:pPr/>
              <a:t>‹#›</a:t>
            </a:fld>
            <a:endParaRPr 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85C79A6-A23B-6844-A94E-6D3F1B48A2FA}" type="datetimeFigureOut">
              <a:rPr lang="en-US" smtClean="0"/>
              <a:pPr/>
              <a:t>12/26/2019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109258-C18D-214B-9E78-F6C78DCE1949}" type="slidenum">
              <a:rPr lang="en-US" smtClean="0"/>
              <a:pPr/>
              <a:t>‹#›</a:t>
            </a:fld>
            <a:endParaRPr lang="en-US"/>
          </a:p>
        </p:txBody>
      </p:sp>
      <p:sp>
        <p:nvSpPr>
          <p:cNvPr id="7" name="Title 6"/>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85C79A6-A23B-6844-A94E-6D3F1B48A2FA}" type="datetimeFigureOut">
              <a:rPr lang="en-US" smtClean="0"/>
              <a:pPr/>
              <a:t>12/26/2019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109258-C18D-214B-9E78-F6C78DCE194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C85C79A6-A23B-6844-A94E-6D3F1B48A2FA}" type="datetimeFigureOut">
              <a:rPr lang="en-US" smtClean="0"/>
              <a:pPr/>
              <a:t>12/26/2019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109258-C18D-214B-9E78-F6C78DCE1949}" type="slidenum">
              <a:rPr lang="en-US" smtClean="0"/>
              <a:pPr/>
              <a:t>‹#›</a:t>
            </a:fld>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45152" y="2679192"/>
            <a:ext cx="3822192"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85C79A6-A23B-6844-A94E-6D3F1B48A2FA}" type="datetimeFigureOut">
              <a:rPr lang="en-US" smtClean="0"/>
              <a:pPr/>
              <a:t>12/26/2019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E109258-C18D-214B-9E78-F6C78DCE194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85C79A6-A23B-6844-A94E-6D3F1B48A2FA}" type="datetimeFigureOut">
              <a:rPr lang="en-US" smtClean="0"/>
              <a:pPr/>
              <a:t>12/26/2019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E109258-C18D-214B-9E78-F6C78DCE194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C85C79A6-A23B-6844-A94E-6D3F1B48A2FA}" type="datetimeFigureOut">
              <a:rPr lang="en-US" smtClean="0"/>
              <a:pPr/>
              <a:t>12/26/2019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E109258-C18D-214B-9E78-F6C78DCE194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C85C79A6-A23B-6844-A94E-6D3F1B48A2FA}" type="datetimeFigureOut">
              <a:rPr lang="en-US" smtClean="0"/>
              <a:pPr/>
              <a:t>12/26/2019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109258-C18D-214B-9E78-F6C78DCE1949}" type="slidenum">
              <a:rPr lang="en-US" smtClean="0"/>
              <a:pPr/>
              <a:t>‹#›</a:t>
            </a:fld>
            <a:endParaRPr 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85C79A6-A23B-6844-A94E-6D3F1B48A2FA}" type="datetimeFigureOut">
              <a:rPr lang="en-US" smtClean="0"/>
              <a:pPr/>
              <a:t>12/26/2019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109258-C18D-214B-9E78-F6C78DCE1949}" type="slidenum">
              <a:rPr lang="en-US" smtClean="0"/>
              <a:pPr/>
              <a:t>‹#›</a:t>
            </a:fld>
            <a:endParaRPr 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C85C79A6-A23B-6844-A94E-6D3F1B48A2FA}" type="datetimeFigureOut">
              <a:rPr lang="en-US" smtClean="0"/>
              <a:pPr/>
              <a:t>12/26/2019</a:t>
            </a:fld>
            <a:endParaRPr 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5E109258-C18D-214B-9E78-F6C78DCE1949}" type="slidenum">
              <a:rPr lang="en-US" smtClean="0"/>
              <a:pPr/>
              <a:t>‹#›</a:t>
            </a:fld>
            <a:endParaRPr 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6720" y="1119674"/>
            <a:ext cx="8031480" cy="3586710"/>
          </a:xfrm>
        </p:spPr>
        <p:txBody>
          <a:bodyPr>
            <a:normAutofit fontScale="90000"/>
          </a:bodyPr>
          <a:lstStyle/>
          <a:p>
            <a:r>
              <a:rPr lang="en-US" dirty="0">
                <a:solidFill>
                  <a:srgbClr val="FF0000"/>
                </a:solidFill>
                <a:latin typeface="Arial Rounded MT Bold" charset="0"/>
                <a:ea typeface="Arial Rounded MT Bold" charset="0"/>
                <a:cs typeface="Arial Rounded MT Bold" charset="0"/>
              </a:rPr>
              <a:t>J-Gate</a:t>
            </a:r>
            <a:br>
              <a:rPr lang="en-US" dirty="0">
                <a:solidFill>
                  <a:srgbClr val="FFFF00"/>
                </a:solidFill>
                <a:latin typeface="Arial Rounded MT Bold" charset="0"/>
                <a:ea typeface="Arial Rounded MT Bold" charset="0"/>
                <a:cs typeface="Arial Rounded MT Bold" charset="0"/>
              </a:rPr>
            </a:br>
            <a:r>
              <a:rPr lang="zh-TW" altLang="en-US" dirty="0">
                <a:solidFill>
                  <a:srgbClr val="FFFF00"/>
                </a:solidFill>
                <a:latin typeface="Arial Rounded MT Bold" charset="0"/>
                <a:ea typeface="Arial Rounded MT Bold" charset="0"/>
                <a:cs typeface="Arial Rounded MT Bold" charset="0"/>
              </a:rPr>
              <a:t>最全面性的期刊資料庫</a:t>
            </a:r>
            <a:br>
              <a:rPr lang="en-US" dirty="0">
                <a:solidFill>
                  <a:srgbClr val="FFFF00"/>
                </a:solidFill>
                <a:latin typeface="Arial Rounded MT Bold" charset="0"/>
                <a:ea typeface="Arial Rounded MT Bold" charset="0"/>
                <a:cs typeface="Arial Rounded MT Bold" charset="0"/>
              </a:rPr>
            </a:br>
            <a:r>
              <a:rPr lang="en-US" dirty="0">
                <a:solidFill>
                  <a:srgbClr val="FFFF00"/>
                </a:solidFill>
                <a:latin typeface="Arial Rounded MT Bold" charset="0"/>
                <a:ea typeface="Arial Rounded MT Bold" charset="0"/>
                <a:cs typeface="Arial Rounded MT Bold" charset="0"/>
              </a:rPr>
              <a:t>The Most Comprehensive Journal Database</a:t>
            </a:r>
            <a:br>
              <a:rPr lang="en-US" dirty="0">
                <a:solidFill>
                  <a:srgbClr val="FFFF00"/>
                </a:solidFill>
                <a:latin typeface="Arial Rounded MT Bold" charset="0"/>
                <a:ea typeface="Arial Rounded MT Bold" charset="0"/>
                <a:cs typeface="Arial Rounded MT Bold" charset="0"/>
              </a:rPr>
            </a:br>
            <a:br>
              <a:rPr lang="en-US" dirty="0">
                <a:solidFill>
                  <a:srgbClr val="FFFF00"/>
                </a:solidFill>
                <a:latin typeface="Arial Rounded MT Bold" charset="0"/>
                <a:ea typeface="Arial Rounded MT Bold" charset="0"/>
                <a:cs typeface="Arial Rounded MT Bold" charset="0"/>
              </a:rPr>
            </a:br>
            <a:endParaRPr lang="en-US" sz="4400" dirty="0">
              <a:solidFill>
                <a:srgbClr val="FFFF00"/>
              </a:solidFill>
              <a:latin typeface="Arial Rounded MT Bold" charset="0"/>
              <a:ea typeface="Arial Rounded MT Bold" charset="0"/>
              <a:cs typeface="Arial Rounded MT Bold" charset="0"/>
            </a:endParaRPr>
          </a:p>
        </p:txBody>
      </p:sp>
      <p:sp>
        <p:nvSpPr>
          <p:cNvPr id="4" name="Subtitle 3"/>
          <p:cNvSpPr>
            <a:spLocks noGrp="1"/>
          </p:cNvSpPr>
          <p:nvPr>
            <p:ph type="subTitle" idx="1"/>
          </p:nvPr>
        </p:nvSpPr>
        <p:spPr/>
        <p:txBody>
          <a:bodyPr>
            <a:normAutofit/>
          </a:bodyPr>
          <a:lstStyle/>
          <a:p>
            <a:r>
              <a:rPr lang="en-US" dirty="0"/>
              <a:t>Improve Research and Innovation</a:t>
            </a:r>
          </a:p>
          <a:p>
            <a:r>
              <a:rPr lang="en-US" dirty="0"/>
              <a:t>Reduce Journal Expenditure</a:t>
            </a:r>
          </a:p>
          <a:p>
            <a:r>
              <a:rPr lang="zh-TW" altLang="en-US" dirty="0"/>
              <a:t>改善搜尋與幫助創新</a:t>
            </a:r>
            <a:br>
              <a:rPr lang="en-US" altLang="zh-TW" dirty="0"/>
            </a:br>
            <a:r>
              <a:rPr lang="zh-TW" altLang="en-US" dirty="0"/>
              <a:t>同時減少找尋期刊花費的時間</a:t>
            </a:r>
            <a:endParaRPr lang="en-US" dirty="0"/>
          </a:p>
        </p:txBody>
      </p:sp>
    </p:spTree>
    <p:extLst>
      <p:ext uri="{BB962C8B-B14F-4D97-AF65-F5344CB8AC3E}">
        <p14:creationId xmlns:p14="http://schemas.microsoft.com/office/powerpoint/2010/main" val="1363011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dirty="0"/>
              <a:t>How can you Bridge the Knowledge Gap between the “Haves” and the “Have-nots”?</a:t>
            </a:r>
          </a:p>
          <a:p>
            <a:r>
              <a:rPr lang="zh-TW" altLang="en-US" dirty="0"/>
              <a:t>要如何建構一座橋梁連接</a:t>
            </a:r>
            <a:r>
              <a:rPr lang="en-US" altLang="zh-TW" dirty="0"/>
              <a:t>”</a:t>
            </a:r>
            <a:r>
              <a:rPr lang="zh-TW" altLang="en-US" dirty="0"/>
              <a:t>已擁有</a:t>
            </a:r>
            <a:r>
              <a:rPr lang="en-US" altLang="zh-TW" dirty="0"/>
              <a:t>”</a:t>
            </a:r>
            <a:r>
              <a:rPr lang="zh-TW" altLang="en-US" dirty="0"/>
              <a:t>與</a:t>
            </a:r>
            <a:r>
              <a:rPr lang="en-US" altLang="zh-TW" dirty="0"/>
              <a:t>”</a:t>
            </a:r>
            <a:r>
              <a:rPr lang="zh-TW" altLang="en-US" dirty="0"/>
              <a:t>未擁有</a:t>
            </a:r>
            <a:r>
              <a:rPr lang="en-US" altLang="zh-TW" dirty="0"/>
              <a:t>”</a:t>
            </a:r>
            <a:r>
              <a:rPr lang="zh-TW" altLang="en-US" dirty="0"/>
              <a:t>的期刊</a:t>
            </a:r>
            <a:r>
              <a:rPr lang="en-US" altLang="zh-TW" dirty="0"/>
              <a:t>?</a:t>
            </a:r>
            <a:endParaRPr lang="en-US" dirty="0"/>
          </a:p>
          <a:p>
            <a:endParaRPr lang="en-US" dirty="0"/>
          </a:p>
          <a:p>
            <a:r>
              <a:rPr lang="en-US" dirty="0"/>
              <a:t>How can you Level the Playing Field and Stay Competitive?</a:t>
            </a:r>
          </a:p>
          <a:p>
            <a:r>
              <a:rPr lang="zh-TW" altLang="en-US" dirty="0"/>
              <a:t>那要如何讓維持競爭力與足夠的資料庫呢</a:t>
            </a:r>
            <a:r>
              <a:rPr lang="en-US" altLang="zh-TW" dirty="0"/>
              <a:t>?</a:t>
            </a:r>
            <a:endParaRPr lang="en-US" dirty="0"/>
          </a:p>
          <a:p>
            <a:pPr marL="0" indent="0" algn="ctr">
              <a:buNone/>
            </a:pPr>
            <a:endParaRPr lang="en-US" dirty="0"/>
          </a:p>
          <a:p>
            <a:pPr marL="0" indent="0" algn="ctr">
              <a:buNone/>
            </a:pPr>
            <a:br>
              <a:rPr lang="en-US" sz="3200" b="1" dirty="0">
                <a:solidFill>
                  <a:schemeClr val="bg2">
                    <a:lumMod val="25000"/>
                  </a:schemeClr>
                </a:solidFill>
              </a:rPr>
            </a:br>
            <a:r>
              <a:rPr lang="zh-TW" altLang="en-US" sz="3200" b="1" dirty="0">
                <a:solidFill>
                  <a:schemeClr val="bg2">
                    <a:lumMod val="25000"/>
                  </a:schemeClr>
                </a:solidFill>
              </a:rPr>
              <a:t>讓</a:t>
            </a:r>
            <a:r>
              <a:rPr lang="en-US" altLang="zh-TW" sz="3200" b="1" dirty="0" err="1">
                <a:solidFill>
                  <a:schemeClr val="bg2">
                    <a:lumMod val="25000"/>
                  </a:schemeClr>
                </a:solidFill>
              </a:rPr>
              <a:t>jGate</a:t>
            </a:r>
            <a:r>
              <a:rPr lang="zh-TW" altLang="en-US" sz="3200" b="1" dirty="0">
                <a:solidFill>
                  <a:schemeClr val="bg2">
                    <a:lumMod val="25000"/>
                  </a:schemeClr>
                </a:solidFill>
              </a:rPr>
              <a:t>來幫助您</a:t>
            </a:r>
            <a:r>
              <a:rPr lang="en-US" altLang="zh-TW" sz="3200" b="1" dirty="0">
                <a:solidFill>
                  <a:schemeClr val="bg2">
                    <a:lumMod val="25000"/>
                  </a:schemeClr>
                </a:solidFill>
              </a:rPr>
              <a:t>!</a:t>
            </a:r>
            <a:endParaRPr lang="en-US" dirty="0"/>
          </a:p>
          <a:p>
            <a:endParaRPr lang="en-US" dirty="0"/>
          </a:p>
        </p:txBody>
      </p:sp>
      <p:sp>
        <p:nvSpPr>
          <p:cNvPr id="3" name="Title 2"/>
          <p:cNvSpPr>
            <a:spLocks noGrp="1"/>
          </p:cNvSpPr>
          <p:nvPr>
            <p:ph type="title"/>
          </p:nvPr>
        </p:nvSpPr>
        <p:spPr/>
        <p:txBody>
          <a:bodyPr>
            <a:normAutofit/>
          </a:bodyPr>
          <a:lstStyle/>
          <a:p>
            <a:r>
              <a:rPr lang="zh-TW" altLang="en-US" sz="3600" dirty="0"/>
              <a:t>然而，要做到建立龐大的期刊資料庫實在不容易</a:t>
            </a:r>
            <a:endParaRPr lang="en-US" sz="3600" dirty="0"/>
          </a:p>
        </p:txBody>
      </p:sp>
    </p:spTree>
    <p:extLst>
      <p:ext uri="{BB962C8B-B14F-4D97-AF65-F5344CB8AC3E}">
        <p14:creationId xmlns:p14="http://schemas.microsoft.com/office/powerpoint/2010/main" val="32090007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r>
              <a:rPr lang="en-US" dirty="0"/>
              <a:t>55,000 Academic Periodicals</a:t>
            </a:r>
            <a:r>
              <a:rPr lang="zh-TW" altLang="en-US" dirty="0"/>
              <a:t>筆固定出版系列期刊</a:t>
            </a:r>
            <a:r>
              <a:rPr lang="en-US" dirty="0"/>
              <a:t> (25,000 OA and 8500 Hybrid)</a:t>
            </a:r>
          </a:p>
          <a:p>
            <a:pPr marL="0" indent="0">
              <a:buNone/>
            </a:pPr>
            <a:endParaRPr lang="en-US" dirty="0"/>
          </a:p>
          <a:p>
            <a:r>
              <a:rPr lang="en-US" dirty="0"/>
              <a:t>63.5M Abstracts and Index</a:t>
            </a:r>
            <a:r>
              <a:rPr lang="zh-TW" altLang="en-US" dirty="0"/>
              <a:t> </a:t>
            </a:r>
            <a:r>
              <a:rPr lang="en-US" altLang="zh-TW" dirty="0"/>
              <a:t>63,500,000</a:t>
            </a:r>
            <a:r>
              <a:rPr lang="zh-TW" altLang="en-US" dirty="0"/>
              <a:t>的筆摘要與文章</a:t>
            </a:r>
            <a:endParaRPr lang="en-US" altLang="zh-TW" dirty="0"/>
          </a:p>
          <a:p>
            <a:pPr marL="0" indent="0">
              <a:buNone/>
            </a:pPr>
            <a:endParaRPr lang="en-US" dirty="0"/>
          </a:p>
          <a:p>
            <a:r>
              <a:rPr lang="en-US" dirty="0"/>
              <a:t>13.5M Full Articles</a:t>
            </a:r>
            <a:r>
              <a:rPr lang="zh-TW" altLang="en-US" dirty="0"/>
              <a:t> </a:t>
            </a:r>
            <a:r>
              <a:rPr lang="en-US" altLang="zh-TW" dirty="0"/>
              <a:t>13,500,000</a:t>
            </a:r>
            <a:r>
              <a:rPr lang="zh-TW" altLang="en-US" dirty="0"/>
              <a:t>筆完整文章</a:t>
            </a:r>
            <a:endParaRPr lang="en-US" dirty="0"/>
          </a:p>
          <a:p>
            <a:endParaRPr lang="en-US" dirty="0"/>
          </a:p>
          <a:p>
            <a:r>
              <a:rPr lang="en-US" dirty="0"/>
              <a:t>10,000 Articles added daily (No Embargo)</a:t>
            </a:r>
            <a:r>
              <a:rPr lang="zh-TW" altLang="en-US" dirty="0"/>
              <a:t> 每日加入 </a:t>
            </a:r>
            <a:r>
              <a:rPr lang="en-US" altLang="zh-TW" dirty="0"/>
              <a:t>1</a:t>
            </a:r>
            <a:r>
              <a:rPr lang="zh-TW" altLang="en-US" dirty="0"/>
              <a:t>萬筆文章</a:t>
            </a:r>
            <a:endParaRPr lang="en-US" dirty="0"/>
          </a:p>
          <a:p>
            <a:endParaRPr lang="en-US" dirty="0"/>
          </a:p>
          <a:p>
            <a:r>
              <a:rPr lang="en-US" b="1" dirty="0"/>
              <a:t>Fully Curated</a:t>
            </a:r>
            <a:r>
              <a:rPr lang="en-US" dirty="0"/>
              <a:t> English Language Journals</a:t>
            </a:r>
            <a:r>
              <a:rPr lang="zh-TW" altLang="en-US" dirty="0"/>
              <a:t> 經過</a:t>
            </a:r>
            <a:r>
              <a:rPr lang="zh-TW" altLang="en-US" b="1" dirty="0"/>
              <a:t>妥善整理</a:t>
            </a:r>
            <a:r>
              <a:rPr lang="zh-TW" altLang="en-US" dirty="0"/>
              <a:t>的英文期刊</a:t>
            </a:r>
            <a:endParaRPr lang="en-US" dirty="0"/>
          </a:p>
          <a:p>
            <a:endParaRPr lang="en-US" dirty="0"/>
          </a:p>
          <a:p>
            <a:r>
              <a:rPr lang="en-US" dirty="0"/>
              <a:t>Powerful yet easy to use Discovery platform</a:t>
            </a:r>
            <a:r>
              <a:rPr lang="zh-TW" altLang="en-US" dirty="0"/>
              <a:t> 強大與簡易使用的介面</a:t>
            </a:r>
            <a:endParaRPr lang="en-US" dirty="0"/>
          </a:p>
          <a:p>
            <a:pPr marL="0" indent="0">
              <a:buNone/>
            </a:pPr>
            <a:endParaRPr lang="en-US" dirty="0"/>
          </a:p>
        </p:txBody>
      </p:sp>
      <p:sp>
        <p:nvSpPr>
          <p:cNvPr id="3" name="Title 2"/>
          <p:cNvSpPr>
            <a:spLocks noGrp="1"/>
          </p:cNvSpPr>
          <p:nvPr>
            <p:ph type="title"/>
          </p:nvPr>
        </p:nvSpPr>
        <p:spPr/>
        <p:txBody>
          <a:bodyPr>
            <a:normAutofit/>
          </a:bodyPr>
          <a:lstStyle/>
          <a:p>
            <a:r>
              <a:rPr lang="en-US" dirty="0" err="1"/>
              <a:t>jGate</a:t>
            </a:r>
            <a:r>
              <a:rPr lang="zh-TW" altLang="en-US" dirty="0"/>
              <a:t>可以立即增廣您的期刊目錄</a:t>
            </a:r>
            <a:r>
              <a:rPr lang="en-US" altLang="zh-TW" dirty="0"/>
              <a:t>!</a:t>
            </a:r>
            <a:endParaRPr lang="en-US" dirty="0"/>
          </a:p>
        </p:txBody>
      </p:sp>
    </p:spTree>
    <p:extLst>
      <p:ext uri="{BB962C8B-B14F-4D97-AF65-F5344CB8AC3E}">
        <p14:creationId xmlns:p14="http://schemas.microsoft.com/office/powerpoint/2010/main" val="18555705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573416196"/>
              </p:ext>
            </p:extLst>
          </p:nvPr>
        </p:nvGraphicFramePr>
        <p:xfrm>
          <a:off x="871538" y="2674938"/>
          <a:ext cx="7408862" cy="3205480"/>
        </p:xfrm>
        <a:graphic>
          <a:graphicData uri="http://schemas.openxmlformats.org/drawingml/2006/table">
            <a:tbl>
              <a:tblPr firstRow="1" bandRow="1">
                <a:tableStyleId>{5C22544A-7EE6-4342-B048-85BDC9FD1C3A}</a:tableStyleId>
              </a:tblPr>
              <a:tblGrid>
                <a:gridCol w="3704431">
                  <a:extLst>
                    <a:ext uri="{9D8B030D-6E8A-4147-A177-3AD203B41FA5}">
                      <a16:colId xmlns:a16="http://schemas.microsoft.com/office/drawing/2014/main" val="20000"/>
                    </a:ext>
                  </a:extLst>
                </a:gridCol>
                <a:gridCol w="3704431">
                  <a:extLst>
                    <a:ext uri="{9D8B030D-6E8A-4147-A177-3AD203B41FA5}">
                      <a16:colId xmlns:a16="http://schemas.microsoft.com/office/drawing/2014/main" val="20001"/>
                    </a:ext>
                  </a:extLst>
                </a:gridCol>
              </a:tblGrid>
              <a:tr h="370840">
                <a:tc>
                  <a:txBody>
                    <a:bodyPr/>
                    <a:lstStyle/>
                    <a:p>
                      <a:r>
                        <a:rPr lang="zh-TW" altLang="en-US" dirty="0"/>
                        <a:t>前</a:t>
                      </a:r>
                      <a:r>
                        <a:rPr lang="en-US" altLang="zh-TW" dirty="0"/>
                        <a:t>10</a:t>
                      </a:r>
                      <a:r>
                        <a:rPr lang="zh-TW" altLang="en-US" dirty="0"/>
                        <a:t>名期刊出版來源國</a:t>
                      </a:r>
                      <a:endParaRPr lang="en-US" dirty="0"/>
                    </a:p>
                  </a:txBody>
                  <a:tcPr/>
                </a:tc>
                <a:tc>
                  <a:txBody>
                    <a:bodyPr/>
                    <a:lstStyle/>
                    <a:p>
                      <a:r>
                        <a:rPr lang="zh-TW" altLang="en-US" dirty="0"/>
                        <a:t>前</a:t>
                      </a:r>
                      <a:r>
                        <a:rPr lang="en-US" altLang="zh-TW" dirty="0"/>
                        <a:t>10</a:t>
                      </a:r>
                      <a:r>
                        <a:rPr lang="zh-TW" altLang="en-US" dirty="0"/>
                        <a:t>大出版社</a:t>
                      </a:r>
                      <a:endParaRPr lang="en-US" dirty="0"/>
                    </a:p>
                  </a:txBody>
                  <a:tcPr/>
                </a:tc>
                <a:extLst>
                  <a:ext uri="{0D108BD9-81ED-4DB2-BD59-A6C34878D82A}">
                    <a16:rowId xmlns:a16="http://schemas.microsoft.com/office/drawing/2014/main" val="10000"/>
                  </a:ext>
                </a:extLst>
              </a:tr>
              <a:tr h="370840">
                <a:tc>
                  <a:txBody>
                    <a:bodyPr/>
                    <a:lstStyle/>
                    <a:p>
                      <a:r>
                        <a:rPr lang="en-US" dirty="0"/>
                        <a:t>United States</a:t>
                      </a:r>
                      <a:r>
                        <a:rPr lang="zh-TW" altLang="en-US" dirty="0"/>
                        <a:t> 美國</a:t>
                      </a:r>
                      <a:endParaRPr lang="en-US" dirty="0"/>
                    </a:p>
                    <a:p>
                      <a:r>
                        <a:rPr lang="en-US" dirty="0"/>
                        <a:t>United </a:t>
                      </a:r>
                      <a:r>
                        <a:rPr lang="en-US" dirty="0" err="1"/>
                        <a:t>Kindom</a:t>
                      </a:r>
                      <a:r>
                        <a:rPr lang="zh-TW" altLang="en-US" dirty="0"/>
                        <a:t> 英國</a:t>
                      </a:r>
                      <a:endParaRPr lang="en-US" dirty="0"/>
                    </a:p>
                    <a:p>
                      <a:r>
                        <a:rPr lang="en-US" dirty="0"/>
                        <a:t>Netherlands</a:t>
                      </a:r>
                      <a:r>
                        <a:rPr lang="zh-TW" altLang="en-US" dirty="0"/>
                        <a:t> 荷蘭</a:t>
                      </a:r>
                      <a:endParaRPr lang="en-US" dirty="0"/>
                    </a:p>
                    <a:p>
                      <a:r>
                        <a:rPr lang="en-US" dirty="0"/>
                        <a:t>Germany</a:t>
                      </a:r>
                      <a:r>
                        <a:rPr lang="zh-TW" altLang="en-US" dirty="0"/>
                        <a:t> 德國</a:t>
                      </a:r>
                      <a:endParaRPr lang="en-US" dirty="0"/>
                    </a:p>
                    <a:p>
                      <a:r>
                        <a:rPr lang="en-US" dirty="0"/>
                        <a:t>India</a:t>
                      </a:r>
                      <a:r>
                        <a:rPr lang="zh-TW" altLang="en-US" dirty="0"/>
                        <a:t> 印度</a:t>
                      </a:r>
                      <a:endParaRPr lang="en-US" dirty="0"/>
                    </a:p>
                    <a:p>
                      <a:r>
                        <a:rPr lang="en-US" dirty="0"/>
                        <a:t>Switzerland</a:t>
                      </a:r>
                      <a:r>
                        <a:rPr lang="zh-TW" altLang="en-US" dirty="0"/>
                        <a:t> 瑞士</a:t>
                      </a:r>
                      <a:endParaRPr lang="en-US" dirty="0"/>
                    </a:p>
                    <a:p>
                      <a:r>
                        <a:rPr lang="en-US" dirty="0"/>
                        <a:t>Japan</a:t>
                      </a:r>
                      <a:r>
                        <a:rPr lang="zh-TW" altLang="en-US" dirty="0"/>
                        <a:t> 日本</a:t>
                      </a:r>
                      <a:endParaRPr lang="en-US" dirty="0"/>
                    </a:p>
                    <a:p>
                      <a:r>
                        <a:rPr lang="en-US" dirty="0"/>
                        <a:t>Australia</a:t>
                      </a:r>
                      <a:r>
                        <a:rPr lang="zh-TW" altLang="en-US" dirty="0"/>
                        <a:t> 澳洲</a:t>
                      </a:r>
                      <a:endParaRPr lang="en-US" dirty="0"/>
                    </a:p>
                    <a:p>
                      <a:r>
                        <a:rPr lang="en-US" dirty="0"/>
                        <a:t>Canada</a:t>
                      </a:r>
                      <a:r>
                        <a:rPr lang="zh-TW" altLang="en-US" dirty="0"/>
                        <a:t> 加拿大</a:t>
                      </a:r>
                      <a:endParaRPr lang="en-US" dirty="0"/>
                    </a:p>
                    <a:p>
                      <a:r>
                        <a:rPr lang="en-US" dirty="0"/>
                        <a:t>Brazil</a:t>
                      </a:r>
                      <a:r>
                        <a:rPr lang="zh-TW" altLang="en-US" dirty="0"/>
                        <a:t> 巴西</a:t>
                      </a:r>
                      <a:endParaRPr lang="en-US" dirty="0"/>
                    </a:p>
                  </a:txBody>
                  <a:tcPr/>
                </a:tc>
                <a:tc>
                  <a:txBody>
                    <a:bodyPr/>
                    <a:lstStyle/>
                    <a:p>
                      <a:r>
                        <a:rPr lang="en-US" dirty="0"/>
                        <a:t>Elsevier</a:t>
                      </a:r>
                    </a:p>
                    <a:p>
                      <a:r>
                        <a:rPr lang="en-US" dirty="0"/>
                        <a:t>Wiley</a:t>
                      </a:r>
                    </a:p>
                    <a:p>
                      <a:r>
                        <a:rPr lang="en-US" dirty="0"/>
                        <a:t>Springer Nature</a:t>
                      </a:r>
                    </a:p>
                    <a:p>
                      <a:r>
                        <a:rPr lang="en-US" dirty="0"/>
                        <a:t>Taylor and Francis</a:t>
                      </a:r>
                    </a:p>
                    <a:p>
                      <a:r>
                        <a:rPr lang="en-US" dirty="0"/>
                        <a:t>Sage</a:t>
                      </a:r>
                    </a:p>
                    <a:p>
                      <a:r>
                        <a:rPr lang="en-US" dirty="0"/>
                        <a:t>Oxford University Press</a:t>
                      </a:r>
                    </a:p>
                    <a:p>
                      <a:r>
                        <a:rPr lang="en-US" dirty="0"/>
                        <a:t>American Chemical</a:t>
                      </a:r>
                      <a:r>
                        <a:rPr lang="en-US" baseline="0" dirty="0"/>
                        <a:t> Society</a:t>
                      </a:r>
                    </a:p>
                    <a:p>
                      <a:r>
                        <a:rPr lang="en-US" dirty="0"/>
                        <a:t>LWW</a:t>
                      </a:r>
                    </a:p>
                    <a:p>
                      <a:r>
                        <a:rPr lang="en-US" dirty="0"/>
                        <a:t>Nature</a:t>
                      </a:r>
                    </a:p>
                    <a:p>
                      <a:r>
                        <a:rPr lang="en-US" dirty="0"/>
                        <a:t>IEEE</a:t>
                      </a:r>
                    </a:p>
                  </a:txBody>
                  <a:tcPr/>
                </a:tc>
                <a:extLst>
                  <a:ext uri="{0D108BD9-81ED-4DB2-BD59-A6C34878D82A}">
                    <a16:rowId xmlns:a16="http://schemas.microsoft.com/office/drawing/2014/main" val="10001"/>
                  </a:ext>
                </a:extLst>
              </a:tr>
            </a:tbl>
          </a:graphicData>
        </a:graphic>
      </p:graphicFrame>
      <p:sp>
        <p:nvSpPr>
          <p:cNvPr id="3" name="Title 2"/>
          <p:cNvSpPr>
            <a:spLocks noGrp="1"/>
          </p:cNvSpPr>
          <p:nvPr>
            <p:ph type="title"/>
          </p:nvPr>
        </p:nvSpPr>
        <p:spPr/>
        <p:txBody>
          <a:bodyPr>
            <a:normAutofit fontScale="90000"/>
          </a:bodyPr>
          <a:lstStyle/>
          <a:p>
            <a:r>
              <a:rPr lang="en-US" dirty="0"/>
              <a:t>Content Sources</a:t>
            </a:r>
            <a:r>
              <a:rPr lang="zh-TW" altLang="en-US" dirty="0"/>
              <a:t> 內容來源</a:t>
            </a:r>
            <a:br>
              <a:rPr lang="en-US" dirty="0"/>
            </a:br>
            <a:r>
              <a:rPr lang="en-US" dirty="0"/>
              <a:t>(</a:t>
            </a:r>
            <a:r>
              <a:rPr lang="en-US" sz="3600" dirty="0"/>
              <a:t>12,000+ </a:t>
            </a:r>
            <a:r>
              <a:rPr lang="zh-TW" altLang="en-US" sz="3600" dirty="0"/>
              <a:t>出版社</a:t>
            </a:r>
            <a:r>
              <a:rPr lang="en-US" sz="3600" dirty="0"/>
              <a:t> </a:t>
            </a:r>
            <a:r>
              <a:rPr lang="zh-TW" altLang="en-US" sz="3600" dirty="0"/>
              <a:t>來自</a:t>
            </a:r>
            <a:r>
              <a:rPr lang="en-US" sz="3600" dirty="0"/>
              <a:t> 135 </a:t>
            </a:r>
            <a:r>
              <a:rPr lang="zh-TW" altLang="en-US" sz="3600" dirty="0"/>
              <a:t>個國家</a:t>
            </a:r>
            <a:r>
              <a:rPr lang="en-US" sz="3600" dirty="0"/>
              <a:t>)</a:t>
            </a:r>
          </a:p>
        </p:txBody>
      </p:sp>
    </p:spTree>
    <p:extLst>
      <p:ext uri="{BB962C8B-B14F-4D97-AF65-F5344CB8AC3E}">
        <p14:creationId xmlns:p14="http://schemas.microsoft.com/office/powerpoint/2010/main" val="35338942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6148912" y="4946617"/>
            <a:ext cx="2857240" cy="1721289"/>
            <a:chOff x="1049656" y="1512443"/>
            <a:chExt cx="7076037" cy="4043450"/>
          </a:xfrm>
        </p:grpSpPr>
        <p:pic>
          <p:nvPicPr>
            <p:cNvPr id="4" name="Picture 3"/>
            <p:cNvPicPr>
              <a:picLocks noChangeAspect="1"/>
            </p:cNvPicPr>
            <p:nvPr/>
          </p:nvPicPr>
          <p:blipFill>
            <a:blip r:embed="rId2"/>
            <a:stretch>
              <a:fillRect/>
            </a:stretch>
          </p:blipFill>
          <p:spPr>
            <a:xfrm>
              <a:off x="1049656" y="1512443"/>
              <a:ext cx="7076037" cy="4043450"/>
            </a:xfrm>
            <a:prstGeom prst="rect">
              <a:avLst/>
            </a:prstGeom>
          </p:spPr>
        </p:pic>
        <p:sp>
          <p:nvSpPr>
            <p:cNvPr id="5" name="Rectangular Callout 4"/>
            <p:cNvSpPr/>
            <p:nvPr/>
          </p:nvSpPr>
          <p:spPr>
            <a:xfrm>
              <a:off x="3987659" y="3525729"/>
              <a:ext cx="2500866" cy="1245026"/>
            </a:xfrm>
            <a:prstGeom prst="wedgeRectCallout">
              <a:avLst>
                <a:gd name="adj1" fmla="val -43515"/>
                <a:gd name="adj2" fmla="val -112254"/>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1600" b="1" dirty="0"/>
                <a:t>Author Contact</a:t>
              </a:r>
            </a:p>
          </p:txBody>
        </p:sp>
      </p:grpSp>
      <p:sp>
        <p:nvSpPr>
          <p:cNvPr id="2" name="Content Placeholder 1"/>
          <p:cNvSpPr>
            <a:spLocks noGrp="1"/>
          </p:cNvSpPr>
          <p:nvPr>
            <p:ph idx="1"/>
          </p:nvPr>
        </p:nvSpPr>
        <p:spPr/>
        <p:txBody>
          <a:bodyPr>
            <a:normAutofit fontScale="92500" lnSpcReduction="10000"/>
          </a:bodyPr>
          <a:lstStyle/>
          <a:p>
            <a:r>
              <a:rPr lang="en-US" dirty="0"/>
              <a:t>Access to over 13.5M Free Articles through one Platform!</a:t>
            </a:r>
          </a:p>
          <a:p>
            <a:r>
              <a:rPr lang="zh-TW" altLang="en-US" dirty="0"/>
              <a:t>透過</a:t>
            </a:r>
            <a:r>
              <a:rPr lang="en-US" altLang="zh-TW" dirty="0" err="1"/>
              <a:t>jGate</a:t>
            </a:r>
            <a:r>
              <a:rPr lang="zh-TW" altLang="en-US" dirty="0"/>
              <a:t>平台閱讀超過</a:t>
            </a:r>
            <a:r>
              <a:rPr lang="en-US" altLang="zh-TW" dirty="0"/>
              <a:t>1350</a:t>
            </a:r>
            <a:r>
              <a:rPr lang="zh-TW" altLang="en-US" dirty="0"/>
              <a:t>萬筆免費文章</a:t>
            </a:r>
            <a:endParaRPr lang="en-US" dirty="0"/>
          </a:p>
          <a:p>
            <a:r>
              <a:rPr lang="en-US" dirty="0"/>
              <a:t>Hybrid Journals</a:t>
            </a:r>
          </a:p>
          <a:p>
            <a:pPr lvl="1"/>
            <a:r>
              <a:rPr lang="en-US" dirty="0"/>
              <a:t>Over 8500 Commercial Journals contain Free Articles that are “Invisible” to the Users</a:t>
            </a:r>
          </a:p>
          <a:p>
            <a:pPr lvl="1"/>
            <a:r>
              <a:rPr lang="en-US" dirty="0" err="1"/>
              <a:t>jGate’s</a:t>
            </a:r>
            <a:r>
              <a:rPr lang="en-US" dirty="0"/>
              <a:t> </a:t>
            </a:r>
            <a:r>
              <a:rPr lang="en-US" dirty="0" err="1"/>
              <a:t>Curation</a:t>
            </a:r>
            <a:r>
              <a:rPr lang="en-US" dirty="0"/>
              <a:t> Technique Identifies these Articles and make them visible to the Users</a:t>
            </a:r>
          </a:p>
          <a:p>
            <a:pPr lvl="1"/>
            <a:endParaRPr lang="en-US" dirty="0"/>
          </a:p>
          <a:p>
            <a:r>
              <a:rPr lang="en-US" b="1" dirty="0"/>
              <a:t>Requests Articles directly from  Authors</a:t>
            </a:r>
          </a:p>
          <a:p>
            <a:r>
              <a:rPr lang="zh-TW" altLang="en-US" b="1" dirty="0"/>
              <a:t>提供作者資料，可直接寫信聯繫作者索取</a:t>
            </a:r>
            <a:r>
              <a:rPr lang="en-US" altLang="zh-TW" b="1" dirty="0"/>
              <a:t>!</a:t>
            </a:r>
            <a:endParaRPr lang="en-US" b="1" dirty="0"/>
          </a:p>
          <a:p>
            <a:endParaRPr lang="en-US" dirty="0"/>
          </a:p>
          <a:p>
            <a:endParaRPr lang="en-US" dirty="0"/>
          </a:p>
          <a:p>
            <a:endParaRPr lang="en-US" dirty="0"/>
          </a:p>
        </p:txBody>
      </p:sp>
      <p:sp>
        <p:nvSpPr>
          <p:cNvPr id="3" name="Title 2"/>
          <p:cNvSpPr>
            <a:spLocks noGrp="1"/>
          </p:cNvSpPr>
          <p:nvPr>
            <p:ph type="title"/>
          </p:nvPr>
        </p:nvSpPr>
        <p:spPr/>
        <p:txBody>
          <a:bodyPr>
            <a:normAutofit/>
          </a:bodyPr>
          <a:lstStyle/>
          <a:p>
            <a:r>
              <a:rPr lang="en-US" dirty="0" err="1"/>
              <a:t>jGate</a:t>
            </a:r>
            <a:r>
              <a:rPr lang="zh-TW" altLang="en-US" dirty="0"/>
              <a:t>幫您盡快找到您需要的期刊</a:t>
            </a:r>
            <a:endParaRPr lang="en-US" dirty="0"/>
          </a:p>
        </p:txBody>
      </p:sp>
    </p:spTree>
    <p:extLst>
      <p:ext uri="{BB962C8B-B14F-4D97-AF65-F5344CB8AC3E}">
        <p14:creationId xmlns:p14="http://schemas.microsoft.com/office/powerpoint/2010/main" val="5850586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693798"/>
            <a:ext cx="3221638" cy="3591362"/>
          </a:xfrm>
        </p:spPr>
        <p:txBody>
          <a:bodyPr>
            <a:normAutofit fontScale="92500" lnSpcReduction="20000"/>
          </a:bodyPr>
          <a:lstStyle/>
          <a:p>
            <a:r>
              <a:rPr lang="en-US" dirty="0" err="1"/>
              <a:t>jGate</a:t>
            </a:r>
            <a:r>
              <a:rPr lang="en-US" dirty="0"/>
              <a:t> Shows you which Journal is important to Users</a:t>
            </a:r>
          </a:p>
          <a:p>
            <a:r>
              <a:rPr lang="en-US" dirty="0" err="1"/>
              <a:t>jGate</a:t>
            </a:r>
            <a:r>
              <a:rPr lang="zh-TW" altLang="en-US" dirty="0"/>
              <a:t>幫您統計哪筆期刊點閱數最高</a:t>
            </a:r>
            <a:r>
              <a:rPr lang="en-US" altLang="zh-TW" dirty="0"/>
              <a:t>!</a:t>
            </a:r>
            <a:endParaRPr lang="en-US" dirty="0"/>
          </a:p>
          <a:p>
            <a:endParaRPr lang="en-US" dirty="0"/>
          </a:p>
          <a:p>
            <a:r>
              <a:rPr lang="en-US" dirty="0" err="1"/>
              <a:t>jGate</a:t>
            </a:r>
            <a:r>
              <a:rPr lang="en-US" dirty="0"/>
              <a:t> Provides One Single Report on Journal and Publisher Usage!</a:t>
            </a:r>
          </a:p>
          <a:p>
            <a:r>
              <a:rPr lang="zh-TW" altLang="en-US" dirty="0"/>
              <a:t>並提供您每月使用紀錄供您參考</a:t>
            </a:r>
            <a:endParaRPr lang="en-US" dirty="0"/>
          </a:p>
          <a:p>
            <a:endParaRPr lang="en-US" dirty="0"/>
          </a:p>
          <a:p>
            <a:endParaRPr lang="en-US" dirty="0"/>
          </a:p>
          <a:p>
            <a:endParaRPr lang="en-US" dirty="0"/>
          </a:p>
          <a:p>
            <a:endParaRPr lang="en-US" dirty="0"/>
          </a:p>
        </p:txBody>
      </p:sp>
      <p:sp>
        <p:nvSpPr>
          <p:cNvPr id="3" name="Title 2"/>
          <p:cNvSpPr>
            <a:spLocks noGrp="1"/>
          </p:cNvSpPr>
          <p:nvPr>
            <p:ph type="title"/>
          </p:nvPr>
        </p:nvSpPr>
        <p:spPr/>
        <p:txBody>
          <a:bodyPr>
            <a:normAutofit fontScale="90000"/>
          </a:bodyPr>
          <a:lstStyle/>
          <a:p>
            <a:r>
              <a:rPr lang="en-US" dirty="0"/>
              <a:t>Powerful Usage Reporting Tool</a:t>
            </a:r>
            <a:br>
              <a:rPr lang="en-US" dirty="0"/>
            </a:br>
            <a:r>
              <a:rPr lang="zh-TW" altLang="en-US" dirty="0"/>
              <a:t>有效的使用數據報告</a:t>
            </a:r>
            <a:endParaRPr lang="en-US" dirty="0"/>
          </a:p>
        </p:txBody>
      </p:sp>
      <p:pic>
        <p:nvPicPr>
          <p:cNvPr id="5" name="Picture 4"/>
          <p:cNvPicPr>
            <a:picLocks noChangeAspect="1"/>
          </p:cNvPicPr>
          <p:nvPr/>
        </p:nvPicPr>
        <p:blipFill>
          <a:blip r:embed="rId2"/>
          <a:stretch>
            <a:fillRect/>
          </a:stretch>
        </p:blipFill>
        <p:spPr>
          <a:xfrm>
            <a:off x="3532824" y="2038809"/>
            <a:ext cx="3967637" cy="2710522"/>
          </a:xfrm>
          <a:prstGeom prst="rect">
            <a:avLst/>
          </a:prstGeom>
        </p:spPr>
      </p:pic>
      <p:pic>
        <p:nvPicPr>
          <p:cNvPr id="6" name="Picture 5"/>
          <p:cNvPicPr>
            <a:picLocks noChangeAspect="1"/>
          </p:cNvPicPr>
          <p:nvPr/>
        </p:nvPicPr>
        <p:blipFill>
          <a:blip r:embed="rId3"/>
          <a:stretch>
            <a:fillRect/>
          </a:stretch>
        </p:blipFill>
        <p:spPr>
          <a:xfrm>
            <a:off x="4571951" y="3726675"/>
            <a:ext cx="4114849" cy="2790828"/>
          </a:xfrm>
          <a:prstGeom prst="rect">
            <a:avLst/>
          </a:prstGeom>
        </p:spPr>
      </p:pic>
    </p:spTree>
    <p:extLst>
      <p:ext uri="{BB962C8B-B14F-4D97-AF65-F5344CB8AC3E}">
        <p14:creationId xmlns:p14="http://schemas.microsoft.com/office/powerpoint/2010/main" val="16557992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lgn="ctr">
              <a:buNone/>
            </a:pPr>
            <a:r>
              <a:rPr lang="en-US" sz="4000" dirty="0"/>
              <a:t>Reduces Journal Expenses and Improves Research and Innovation</a:t>
            </a:r>
          </a:p>
          <a:p>
            <a:pPr marL="0" indent="0" algn="ctr">
              <a:buNone/>
            </a:pPr>
            <a:r>
              <a:rPr lang="zh-TW" altLang="en-US" sz="4000" dirty="0"/>
              <a:t>減少期刊花費並完善您的研究與創新</a:t>
            </a:r>
            <a:endParaRPr lang="en-US" sz="4000" dirty="0"/>
          </a:p>
        </p:txBody>
      </p:sp>
      <p:sp>
        <p:nvSpPr>
          <p:cNvPr id="3" name="Title 2"/>
          <p:cNvSpPr>
            <a:spLocks noGrp="1"/>
          </p:cNvSpPr>
          <p:nvPr>
            <p:ph type="title"/>
          </p:nvPr>
        </p:nvSpPr>
        <p:spPr/>
        <p:txBody>
          <a:bodyPr>
            <a:normAutofit fontScale="90000"/>
          </a:bodyPr>
          <a:lstStyle/>
          <a:p>
            <a:r>
              <a:rPr lang="en-US" dirty="0"/>
              <a:t>J-Gate is a Must-have Research Tool</a:t>
            </a:r>
            <a:br>
              <a:rPr lang="en-US" dirty="0"/>
            </a:br>
            <a:r>
              <a:rPr lang="en-US" dirty="0" err="1"/>
              <a:t>jGate</a:t>
            </a:r>
            <a:r>
              <a:rPr lang="zh-TW" altLang="en-US" dirty="0"/>
              <a:t>是您必須擁有的工具</a:t>
            </a:r>
            <a:endParaRPr lang="en-US" dirty="0"/>
          </a:p>
        </p:txBody>
      </p:sp>
    </p:spTree>
    <p:extLst>
      <p:ext uri="{BB962C8B-B14F-4D97-AF65-F5344CB8AC3E}">
        <p14:creationId xmlns:p14="http://schemas.microsoft.com/office/powerpoint/2010/main" val="2475751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2487926"/>
            <a:ext cx="7408333" cy="3822599"/>
          </a:xfrm>
        </p:spPr>
        <p:txBody>
          <a:bodyPr>
            <a:normAutofit fontScale="62500" lnSpcReduction="20000"/>
          </a:bodyPr>
          <a:lstStyle/>
          <a:p>
            <a:r>
              <a:rPr lang="en-US" dirty="0" err="1"/>
              <a:t>jGate</a:t>
            </a:r>
            <a:r>
              <a:rPr lang="en-US" dirty="0"/>
              <a:t> instantly adds 55,000 Academic Periodicals to your Library’s Collection with access to 13.5M original full articles</a:t>
            </a:r>
          </a:p>
          <a:p>
            <a:r>
              <a:rPr lang="en-US" dirty="0" err="1"/>
              <a:t>jGate</a:t>
            </a:r>
            <a:r>
              <a:rPr lang="zh-TW" altLang="en-US" dirty="0"/>
              <a:t> 立即幫您增加</a:t>
            </a:r>
            <a:r>
              <a:rPr lang="en-US" altLang="zh-TW" dirty="0"/>
              <a:t>55,000</a:t>
            </a:r>
            <a:r>
              <a:rPr lang="zh-TW" altLang="en-US" dirty="0"/>
              <a:t>系列期刊至您的收藏中與</a:t>
            </a:r>
            <a:r>
              <a:rPr lang="en-US" altLang="zh-TW" dirty="0"/>
              <a:t>1.35</a:t>
            </a:r>
            <a:r>
              <a:rPr lang="zh-TW" altLang="en-US" dirty="0"/>
              <a:t>千萬筆文章</a:t>
            </a:r>
            <a:endParaRPr lang="en-US" dirty="0"/>
          </a:p>
          <a:p>
            <a:endParaRPr lang="en-US" dirty="0"/>
          </a:p>
          <a:p>
            <a:r>
              <a:rPr lang="en-US" dirty="0" err="1"/>
              <a:t>jGate</a:t>
            </a:r>
            <a:r>
              <a:rPr lang="en-US" dirty="0"/>
              <a:t> Can Reduce your Journal Expenditure</a:t>
            </a:r>
          </a:p>
          <a:p>
            <a:r>
              <a:rPr lang="en-US" dirty="0" err="1"/>
              <a:t>jGate</a:t>
            </a:r>
            <a:r>
              <a:rPr lang="zh-TW" altLang="en-US" dirty="0"/>
              <a:t>可以減少您在期刊上的花費</a:t>
            </a:r>
            <a:endParaRPr lang="en-US" dirty="0"/>
          </a:p>
          <a:p>
            <a:endParaRPr lang="en-US" dirty="0"/>
          </a:p>
          <a:p>
            <a:r>
              <a:rPr lang="en-US" dirty="0" err="1"/>
              <a:t>jGate</a:t>
            </a:r>
            <a:r>
              <a:rPr lang="zh-TW" altLang="en-US" dirty="0"/>
              <a:t> </a:t>
            </a:r>
            <a:r>
              <a:rPr lang="en-US" dirty="0"/>
              <a:t>Consolidates Journal Usage Activities into One Report</a:t>
            </a:r>
          </a:p>
          <a:p>
            <a:r>
              <a:rPr lang="en-US" dirty="0" err="1"/>
              <a:t>jGate</a:t>
            </a:r>
            <a:r>
              <a:rPr lang="zh-TW" altLang="en-US" dirty="0"/>
              <a:t> 幫您整理所有使用數據報表供您參考</a:t>
            </a:r>
            <a:endParaRPr lang="en-US" dirty="0"/>
          </a:p>
          <a:p>
            <a:endParaRPr lang="en-US" dirty="0"/>
          </a:p>
          <a:p>
            <a:r>
              <a:rPr lang="en-US" dirty="0" err="1"/>
              <a:t>jGate</a:t>
            </a:r>
            <a:r>
              <a:rPr lang="en-US" dirty="0"/>
              <a:t> provides the best Journal Coverage for your Researchers across all disciplines</a:t>
            </a:r>
          </a:p>
          <a:p>
            <a:r>
              <a:rPr lang="en-US" dirty="0" err="1"/>
              <a:t>jGate</a:t>
            </a:r>
            <a:r>
              <a:rPr lang="zh-TW" altLang="en-US" dirty="0"/>
              <a:t>涵蓋了各主題最完整的期刊資料</a:t>
            </a:r>
            <a:endParaRPr lang="en-US" dirty="0"/>
          </a:p>
          <a:p>
            <a:r>
              <a:rPr lang="en-US" dirty="0" err="1"/>
              <a:t>jGate</a:t>
            </a:r>
            <a:r>
              <a:rPr lang="en-US" dirty="0"/>
              <a:t> Discovers more “New and Innovative” Articles compared to other mainstream databases</a:t>
            </a:r>
          </a:p>
          <a:p>
            <a:r>
              <a:rPr lang="en-US" dirty="0" err="1"/>
              <a:t>j</a:t>
            </a:r>
            <a:r>
              <a:rPr lang="en-US" altLang="zh-TW" dirty="0" err="1"/>
              <a:t>Gate</a:t>
            </a:r>
            <a:r>
              <a:rPr lang="zh-TW" altLang="en-US" dirty="0"/>
              <a:t> 發掘更多新概念與創新的文章</a:t>
            </a:r>
            <a:r>
              <a:rPr lang="en-US" altLang="zh-TW" dirty="0"/>
              <a:t>!</a:t>
            </a:r>
            <a:endParaRPr lang="en-US" dirty="0"/>
          </a:p>
        </p:txBody>
      </p:sp>
      <p:sp>
        <p:nvSpPr>
          <p:cNvPr id="6" name="Title 2"/>
          <p:cNvSpPr>
            <a:spLocks noGrp="1"/>
          </p:cNvSpPr>
          <p:nvPr>
            <p:ph type="title"/>
          </p:nvPr>
        </p:nvSpPr>
        <p:spPr>
          <a:xfrm>
            <a:off x="457200" y="338328"/>
            <a:ext cx="8229600" cy="1252728"/>
          </a:xfrm>
        </p:spPr>
        <p:txBody>
          <a:bodyPr/>
          <a:lstStyle/>
          <a:p>
            <a:r>
              <a:rPr lang="en-US" b="1" dirty="0"/>
              <a:t>Summary</a:t>
            </a:r>
            <a:endParaRPr lang="en-US" dirty="0"/>
          </a:p>
        </p:txBody>
      </p:sp>
    </p:spTree>
    <p:extLst>
      <p:ext uri="{BB962C8B-B14F-4D97-AF65-F5344CB8AC3E}">
        <p14:creationId xmlns:p14="http://schemas.microsoft.com/office/powerpoint/2010/main" val="3724137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000" y="14606"/>
            <a:ext cx="8128000" cy="1325563"/>
          </a:xfrm>
        </p:spPr>
        <p:txBody>
          <a:bodyPr>
            <a:noAutofit/>
          </a:bodyPr>
          <a:lstStyle/>
          <a:p>
            <a:pPr algn="ctr"/>
            <a:r>
              <a:rPr lang="en-US" sz="3200" b="1" dirty="0">
                <a:solidFill>
                  <a:schemeClr val="bg1"/>
                </a:solidFill>
                <a:latin typeface="Arial Rounded MT Bold" charset="0"/>
                <a:ea typeface="Arial Rounded MT Bold" charset="0"/>
                <a:cs typeface="Arial Rounded MT Bold" charset="0"/>
              </a:rPr>
              <a:t>J-Gate Covers your Journal Gap</a:t>
            </a:r>
            <a:br>
              <a:rPr lang="en-US" sz="3200" b="1" dirty="0">
                <a:solidFill>
                  <a:schemeClr val="bg1"/>
                </a:solidFill>
                <a:latin typeface="Arial Rounded MT Bold" charset="0"/>
                <a:ea typeface="Arial Rounded MT Bold" charset="0"/>
                <a:cs typeface="Arial Rounded MT Bold" charset="0"/>
              </a:rPr>
            </a:br>
            <a:r>
              <a:rPr lang="en-US" sz="3200" b="1" dirty="0">
                <a:solidFill>
                  <a:schemeClr val="bg1"/>
                </a:solidFill>
                <a:latin typeface="Arial Rounded MT Bold" charset="0"/>
                <a:ea typeface="Arial Rounded MT Bold" charset="0"/>
                <a:cs typeface="Arial Rounded MT Bold" charset="0"/>
              </a:rPr>
              <a:t>and Reduces Journal Expenditure</a:t>
            </a:r>
          </a:p>
        </p:txBody>
      </p:sp>
      <p:pic>
        <p:nvPicPr>
          <p:cNvPr id="5" name="Picture 4"/>
          <p:cNvPicPr>
            <a:picLocks noChangeAspect="1"/>
          </p:cNvPicPr>
          <p:nvPr/>
        </p:nvPicPr>
        <p:blipFill>
          <a:blip r:embed="rId2"/>
          <a:stretch>
            <a:fillRect/>
          </a:stretch>
        </p:blipFill>
        <p:spPr>
          <a:xfrm>
            <a:off x="209418" y="1340169"/>
            <a:ext cx="8744122" cy="4372061"/>
          </a:xfrm>
          <a:prstGeom prst="rect">
            <a:avLst/>
          </a:prstGeom>
        </p:spPr>
      </p:pic>
    </p:spTree>
    <p:extLst>
      <p:ext uri="{BB962C8B-B14F-4D97-AF65-F5344CB8AC3E}">
        <p14:creationId xmlns:p14="http://schemas.microsoft.com/office/powerpoint/2010/main" val="1507385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Mainstream </a:t>
            </a:r>
            <a:r>
              <a:rPr lang="en-US" dirty="0" err="1"/>
              <a:t>vs</a:t>
            </a:r>
            <a:r>
              <a:rPr lang="en-US" dirty="0"/>
              <a:t> Obscure Journals</a:t>
            </a:r>
          </a:p>
        </p:txBody>
      </p:sp>
      <p:sp>
        <p:nvSpPr>
          <p:cNvPr id="5" name="Content Placeholder 4"/>
          <p:cNvSpPr>
            <a:spLocks noGrp="1"/>
          </p:cNvSpPr>
          <p:nvPr>
            <p:ph idx="1"/>
          </p:nvPr>
        </p:nvSpPr>
        <p:spPr/>
        <p:txBody>
          <a:bodyPr>
            <a:normAutofit fontScale="85000" lnSpcReduction="20000"/>
          </a:bodyPr>
          <a:lstStyle/>
          <a:p>
            <a:r>
              <a:rPr lang="en-US" dirty="0"/>
              <a:t>There are </a:t>
            </a:r>
            <a:r>
              <a:rPr lang="en-US" b="1" dirty="0"/>
              <a:t>12,000 Publishers</a:t>
            </a:r>
            <a:r>
              <a:rPr lang="en-US" dirty="0"/>
              <a:t> that publish around </a:t>
            </a:r>
            <a:r>
              <a:rPr lang="en-US" b="1" dirty="0"/>
              <a:t>55,000 Journals </a:t>
            </a:r>
            <a:r>
              <a:rPr lang="en-US" dirty="0"/>
              <a:t>(</a:t>
            </a:r>
            <a:r>
              <a:rPr lang="en-US" dirty="0" err="1"/>
              <a:t>english</a:t>
            </a:r>
            <a:r>
              <a:rPr lang="en-US" dirty="0"/>
              <a:t>) global</a:t>
            </a:r>
          </a:p>
          <a:p>
            <a:r>
              <a:rPr lang="zh-TW" altLang="en-US" dirty="0"/>
              <a:t>總共有</a:t>
            </a:r>
            <a:r>
              <a:rPr lang="en-US" altLang="zh-TW" b="1" dirty="0"/>
              <a:t>12,000</a:t>
            </a:r>
            <a:r>
              <a:rPr lang="zh-TW" altLang="en-US" b="1" dirty="0"/>
              <a:t>出版社</a:t>
            </a:r>
            <a:r>
              <a:rPr lang="zh-TW" altLang="en-US" dirty="0"/>
              <a:t>每年出版</a:t>
            </a:r>
            <a:r>
              <a:rPr lang="en-US" altLang="zh-TW" b="1" dirty="0"/>
              <a:t>55,000</a:t>
            </a:r>
            <a:r>
              <a:rPr lang="zh-TW" altLang="en-US" b="1" dirty="0"/>
              <a:t>筆期刊</a:t>
            </a:r>
            <a:endParaRPr lang="en-US" b="1" dirty="0"/>
          </a:p>
          <a:p>
            <a:endParaRPr lang="en-US" dirty="0"/>
          </a:p>
          <a:p>
            <a:r>
              <a:rPr lang="en-US" b="1" dirty="0"/>
              <a:t>Mainstream Publishers </a:t>
            </a:r>
            <a:r>
              <a:rPr lang="en-US" dirty="0"/>
              <a:t>(Elsevier, Springer, Wiley, T&amp;F, Sage, Emerald, </a:t>
            </a:r>
            <a:r>
              <a:rPr lang="en-US" dirty="0" err="1"/>
              <a:t>etc</a:t>
            </a:r>
            <a:r>
              <a:rPr lang="en-US" dirty="0"/>
              <a:t>) own around </a:t>
            </a:r>
            <a:r>
              <a:rPr lang="en-US" b="1" dirty="0"/>
              <a:t>25,000 Journals</a:t>
            </a:r>
          </a:p>
          <a:p>
            <a:r>
              <a:rPr lang="zh-TW" altLang="en-US" b="1" dirty="0"/>
              <a:t>主流大型出版社</a:t>
            </a:r>
            <a:r>
              <a:rPr lang="en-US" altLang="zh-TW" dirty="0"/>
              <a:t>(Elsevier, Springer, Wiley, T&amp;F, Sage, Emerald, </a:t>
            </a:r>
            <a:r>
              <a:rPr lang="en-US" altLang="zh-TW" dirty="0" err="1"/>
              <a:t>etc</a:t>
            </a:r>
            <a:r>
              <a:rPr lang="en-US" altLang="zh-TW" dirty="0"/>
              <a:t>)</a:t>
            </a:r>
            <a:r>
              <a:rPr lang="zh-TW" altLang="en-US" b="1" dirty="0"/>
              <a:t>擁有約</a:t>
            </a:r>
            <a:r>
              <a:rPr lang="en-US" altLang="zh-TW" b="1" dirty="0"/>
              <a:t>25,000</a:t>
            </a:r>
            <a:r>
              <a:rPr lang="zh-TW" altLang="en-US" b="1" dirty="0"/>
              <a:t>筆</a:t>
            </a:r>
            <a:endParaRPr lang="en-US" b="1" dirty="0"/>
          </a:p>
          <a:p>
            <a:endParaRPr lang="en-US" dirty="0"/>
          </a:p>
          <a:p>
            <a:r>
              <a:rPr lang="en-US" b="1" dirty="0"/>
              <a:t>Obscure Publishers </a:t>
            </a:r>
            <a:r>
              <a:rPr lang="en-US" dirty="0"/>
              <a:t>(very small publishers) own around </a:t>
            </a:r>
            <a:r>
              <a:rPr lang="en-US" b="1" dirty="0"/>
              <a:t>30,000 Journals</a:t>
            </a:r>
          </a:p>
          <a:p>
            <a:r>
              <a:rPr lang="zh-TW" altLang="en-US" b="1" dirty="0"/>
              <a:t>小型出版社</a:t>
            </a:r>
            <a:r>
              <a:rPr lang="zh-TW" altLang="en-US" dirty="0"/>
              <a:t>擁有約</a:t>
            </a:r>
            <a:r>
              <a:rPr lang="en-US" altLang="zh-TW" b="1" dirty="0"/>
              <a:t>30,000</a:t>
            </a:r>
            <a:r>
              <a:rPr lang="zh-TW" altLang="en-US" b="1" dirty="0"/>
              <a:t>筆</a:t>
            </a:r>
            <a:endParaRPr lang="en-US" b="1" dirty="0"/>
          </a:p>
        </p:txBody>
      </p:sp>
    </p:spTree>
    <p:extLst>
      <p:ext uri="{BB962C8B-B14F-4D97-AF65-F5344CB8AC3E}">
        <p14:creationId xmlns:p14="http://schemas.microsoft.com/office/powerpoint/2010/main" val="1232955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62500" lnSpcReduction="20000"/>
          </a:bodyPr>
          <a:lstStyle/>
          <a:p>
            <a:r>
              <a:rPr lang="en-US" dirty="0"/>
              <a:t>IF and SJR of a given Journal are calculated annually based on the total number of Citations received in that Journal</a:t>
            </a:r>
          </a:p>
          <a:p>
            <a:r>
              <a:rPr lang="en-US" altLang="zh-TW" dirty="0"/>
              <a:t>IF</a:t>
            </a:r>
            <a:r>
              <a:rPr lang="zh-TW" altLang="en-US" dirty="0"/>
              <a:t>與</a:t>
            </a:r>
            <a:r>
              <a:rPr lang="en-US" altLang="zh-TW" dirty="0"/>
              <a:t>SJR</a:t>
            </a:r>
            <a:r>
              <a:rPr lang="zh-TW" altLang="en-US" dirty="0"/>
              <a:t>是用來衡量每年此期刊被引用與的指標，用來衡量期刊影響力的指標。</a:t>
            </a:r>
            <a:endParaRPr lang="en-US" dirty="0"/>
          </a:p>
          <a:p>
            <a:endParaRPr lang="en-US" dirty="0"/>
          </a:p>
          <a:p>
            <a:r>
              <a:rPr lang="en-US" dirty="0"/>
              <a:t>These are Indices developed to help determine the </a:t>
            </a:r>
            <a:r>
              <a:rPr lang="en-US" b="1" u="sng" dirty="0"/>
              <a:t>Popularity</a:t>
            </a:r>
            <a:r>
              <a:rPr lang="en-US" dirty="0"/>
              <a:t> of a certain Journal </a:t>
            </a:r>
          </a:p>
          <a:p>
            <a:r>
              <a:rPr lang="zh-TW" altLang="en-US" dirty="0"/>
              <a:t>於是就有了許多指數可以來預估此期刊是否受歡迎。</a:t>
            </a:r>
            <a:endParaRPr lang="en-US" dirty="0"/>
          </a:p>
          <a:p>
            <a:pPr marL="0" indent="0">
              <a:buNone/>
            </a:pPr>
            <a:endParaRPr lang="en-US" dirty="0"/>
          </a:p>
          <a:p>
            <a:r>
              <a:rPr lang="en-US" dirty="0"/>
              <a:t>These methods of calculation affect Publishers’ decision in the way they accept Articles (commercial publishers want to maintain or improve journal ranking)</a:t>
            </a:r>
          </a:p>
          <a:p>
            <a:r>
              <a:rPr lang="zh-TW" altLang="en-US" dirty="0"/>
              <a:t>這些計算方法導致許多出版社訂下了何種期刊可以被它們收錄</a:t>
            </a:r>
            <a:r>
              <a:rPr lang="en-US" altLang="zh-TW" dirty="0"/>
              <a:t>(</a:t>
            </a:r>
            <a:r>
              <a:rPr lang="zh-TW" altLang="en-US" dirty="0"/>
              <a:t>商業出版社希望可以維持或增加他們的期刊評比分數</a:t>
            </a:r>
            <a:r>
              <a:rPr lang="en-US" altLang="zh-TW" dirty="0"/>
              <a:t>)</a:t>
            </a:r>
            <a:endParaRPr lang="en-US" dirty="0"/>
          </a:p>
          <a:p>
            <a:endParaRPr lang="en-US" dirty="0"/>
          </a:p>
          <a:p>
            <a:r>
              <a:rPr lang="en-US" dirty="0"/>
              <a:t>IF and SJR divides the Publishers into </a:t>
            </a:r>
            <a:r>
              <a:rPr lang="en-US" b="1" dirty="0"/>
              <a:t>Mainstream</a:t>
            </a:r>
            <a:r>
              <a:rPr lang="en-US" dirty="0"/>
              <a:t> and </a:t>
            </a:r>
            <a:r>
              <a:rPr lang="en-US" b="1" dirty="0"/>
              <a:t>Non-mainstream (Obscure)</a:t>
            </a:r>
          </a:p>
          <a:p>
            <a:r>
              <a:rPr lang="zh-TW" altLang="en-US" dirty="0"/>
              <a:t>於是</a:t>
            </a:r>
            <a:r>
              <a:rPr lang="en-US" altLang="zh-TW" dirty="0"/>
              <a:t>IF</a:t>
            </a:r>
            <a:r>
              <a:rPr lang="zh-TW" altLang="en-US" dirty="0"/>
              <a:t>與</a:t>
            </a:r>
            <a:r>
              <a:rPr lang="en-US" altLang="zh-TW" dirty="0"/>
              <a:t>SJR</a:t>
            </a:r>
            <a:r>
              <a:rPr lang="zh-TW" altLang="en-US" dirty="0"/>
              <a:t>這兩項指標變將出版社分為主流出版社與非主流出版社。</a:t>
            </a:r>
            <a:endParaRPr lang="en-US" dirty="0"/>
          </a:p>
        </p:txBody>
      </p:sp>
      <p:sp>
        <p:nvSpPr>
          <p:cNvPr id="3" name="Title 2"/>
          <p:cNvSpPr>
            <a:spLocks noGrp="1"/>
          </p:cNvSpPr>
          <p:nvPr>
            <p:ph type="title"/>
          </p:nvPr>
        </p:nvSpPr>
        <p:spPr/>
        <p:txBody>
          <a:bodyPr>
            <a:noAutofit/>
          </a:bodyPr>
          <a:lstStyle/>
          <a:p>
            <a:r>
              <a:rPr lang="en-US" sz="2800" dirty="0"/>
              <a:t>Impact Factor (IF) </a:t>
            </a:r>
            <a:r>
              <a:rPr lang="zh-TW" altLang="en-US" sz="2800" dirty="0"/>
              <a:t>與</a:t>
            </a:r>
            <a:r>
              <a:rPr lang="en-US" sz="2800" dirty="0"/>
              <a:t> </a:t>
            </a:r>
            <a:r>
              <a:rPr lang="en-US" sz="2800" dirty="0" err="1"/>
              <a:t>Scimago</a:t>
            </a:r>
            <a:r>
              <a:rPr lang="en-US" sz="2800" dirty="0"/>
              <a:t> Journal Ranking (SJR) </a:t>
            </a:r>
            <a:r>
              <a:rPr lang="zh-TW" altLang="en-US" sz="2800" dirty="0"/>
              <a:t>是甚麼與我們該注意此事</a:t>
            </a:r>
            <a:r>
              <a:rPr lang="en-US" sz="2800" dirty="0"/>
              <a:t>?</a:t>
            </a:r>
          </a:p>
        </p:txBody>
      </p:sp>
    </p:spTree>
    <p:extLst>
      <p:ext uri="{BB962C8B-B14F-4D97-AF65-F5344CB8AC3E}">
        <p14:creationId xmlns:p14="http://schemas.microsoft.com/office/powerpoint/2010/main" val="2079755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r>
              <a:rPr lang="en-US" dirty="0"/>
              <a:t>Databases are an Essential Tool for all Researchers</a:t>
            </a:r>
          </a:p>
          <a:p>
            <a:r>
              <a:rPr lang="zh-TW" altLang="en-US" dirty="0"/>
              <a:t>資料庫對每個研究者來說都是必須的</a:t>
            </a:r>
            <a:endParaRPr lang="en-US" dirty="0"/>
          </a:p>
          <a:p>
            <a:endParaRPr lang="en-US" dirty="0"/>
          </a:p>
          <a:p>
            <a:r>
              <a:rPr lang="en-US" dirty="0"/>
              <a:t>Researchers need to rely of a number of databases to help the find Articles that support their research</a:t>
            </a:r>
          </a:p>
          <a:p>
            <a:r>
              <a:rPr lang="zh-TW" altLang="en-US" dirty="0"/>
              <a:t>研究者需要許多的資料來佐證他們的研究成果</a:t>
            </a:r>
            <a:endParaRPr lang="en-US" dirty="0"/>
          </a:p>
          <a:p>
            <a:r>
              <a:rPr lang="en-US" dirty="0"/>
              <a:t>However, most databases only index Mainstream Journals</a:t>
            </a:r>
          </a:p>
          <a:p>
            <a:r>
              <a:rPr lang="zh-TW" altLang="en-US" dirty="0"/>
              <a:t>然後多數資料庫只會將主流期刊納入索引</a:t>
            </a:r>
            <a:endParaRPr lang="en-US" dirty="0"/>
          </a:p>
          <a:p>
            <a:r>
              <a:rPr lang="en-US" dirty="0"/>
              <a:t>Coverage is just not good enough to adequately support Researchers</a:t>
            </a:r>
          </a:p>
          <a:p>
            <a:r>
              <a:rPr lang="zh-TW" altLang="en-US" dirty="0"/>
              <a:t>覆蓋範圍的資料量並不足夠支持許多研究者</a:t>
            </a:r>
            <a:endParaRPr lang="en-US" dirty="0"/>
          </a:p>
          <a:p>
            <a:endParaRPr lang="en-US" dirty="0"/>
          </a:p>
        </p:txBody>
      </p:sp>
      <p:sp>
        <p:nvSpPr>
          <p:cNvPr id="3" name="Title 2"/>
          <p:cNvSpPr>
            <a:spLocks noGrp="1"/>
          </p:cNvSpPr>
          <p:nvPr>
            <p:ph type="title"/>
          </p:nvPr>
        </p:nvSpPr>
        <p:spPr/>
        <p:txBody>
          <a:bodyPr>
            <a:normAutofit/>
          </a:bodyPr>
          <a:lstStyle/>
          <a:p>
            <a:r>
              <a:rPr lang="zh-TW" altLang="en-US" dirty="0"/>
              <a:t>沒有圖書館可以訂閱所有的期刊</a:t>
            </a:r>
            <a:endParaRPr lang="en-US" dirty="0"/>
          </a:p>
        </p:txBody>
      </p:sp>
    </p:spTree>
    <p:extLst>
      <p:ext uri="{BB962C8B-B14F-4D97-AF65-F5344CB8AC3E}">
        <p14:creationId xmlns:p14="http://schemas.microsoft.com/office/powerpoint/2010/main" val="34035301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a:t>Mainstream publishers want to protect their Journal Ranking and are hence adverse to accepting papers with unproven or unpopular ideas</a:t>
            </a:r>
          </a:p>
          <a:p>
            <a:r>
              <a:rPr lang="zh-TW" altLang="en-US" dirty="0"/>
              <a:t>大型主流出版社希望保護它的期刊評分所以不會接受未經檢驗與不夠受歡迎的想法</a:t>
            </a:r>
            <a:endParaRPr lang="en-US" dirty="0"/>
          </a:p>
          <a:p>
            <a:endParaRPr lang="en-US" dirty="0"/>
          </a:p>
          <a:p>
            <a:r>
              <a:rPr lang="en-US" dirty="0"/>
              <a:t>Breakthrough Ideas or Future Innovations are typically published in </a:t>
            </a:r>
            <a:r>
              <a:rPr lang="en-US" b="1" dirty="0"/>
              <a:t>Obscure Journals </a:t>
            </a:r>
            <a:r>
              <a:rPr lang="en-US" dirty="0"/>
              <a:t>first</a:t>
            </a:r>
          </a:p>
          <a:p>
            <a:r>
              <a:rPr lang="zh-TW" altLang="en-US" dirty="0"/>
              <a:t>那些創新想法與創造發明的都是先來自小型期刊</a:t>
            </a:r>
            <a:endParaRPr lang="en-US" dirty="0"/>
          </a:p>
        </p:txBody>
      </p:sp>
      <p:sp>
        <p:nvSpPr>
          <p:cNvPr id="3" name="Title 2"/>
          <p:cNvSpPr>
            <a:spLocks noGrp="1"/>
          </p:cNvSpPr>
          <p:nvPr>
            <p:ph type="title"/>
          </p:nvPr>
        </p:nvSpPr>
        <p:spPr/>
        <p:txBody>
          <a:bodyPr>
            <a:normAutofit/>
          </a:bodyPr>
          <a:lstStyle/>
          <a:p>
            <a:r>
              <a:rPr lang="zh-TW" altLang="en-US" dirty="0"/>
              <a:t>新點子與破壞式創新從何而來</a:t>
            </a:r>
            <a:r>
              <a:rPr lang="en-US" dirty="0"/>
              <a:t>?</a:t>
            </a:r>
          </a:p>
        </p:txBody>
      </p:sp>
    </p:spTree>
    <p:extLst>
      <p:ext uri="{BB962C8B-B14F-4D97-AF65-F5344CB8AC3E}">
        <p14:creationId xmlns:p14="http://schemas.microsoft.com/office/powerpoint/2010/main" val="23381407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458469"/>
            <a:ext cx="8229600" cy="711081"/>
          </a:xfrm>
          <a:prstGeom prst="rect">
            <a:avLst/>
          </a:prstGeom>
        </p:spPr>
        <p:txBody>
          <a:bodyPr vert="horz" lIns="91440" tIns="45720" rIns="91440" bIns="45720" rtlCol="0" anchor="ctr">
            <a:normAutofit fontScale="55000" lnSpcReduction="20000"/>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Innovation &amp; Research Life Cycle</a:t>
            </a:r>
          </a:p>
          <a:p>
            <a:r>
              <a:rPr lang="zh-TW" altLang="en-US" dirty="0"/>
              <a:t>創新與研究的關係循環</a:t>
            </a:r>
            <a:endParaRPr lang="en-US" dirty="0"/>
          </a:p>
        </p:txBody>
      </p:sp>
      <p:grpSp>
        <p:nvGrpSpPr>
          <p:cNvPr id="5" name="Group 4"/>
          <p:cNvGrpSpPr/>
          <p:nvPr/>
        </p:nvGrpSpPr>
        <p:grpSpPr>
          <a:xfrm>
            <a:off x="469871" y="1371600"/>
            <a:ext cx="8293129" cy="4605754"/>
            <a:chOff x="241271" y="1752600"/>
            <a:chExt cx="8293129" cy="4605754"/>
          </a:xfrm>
        </p:grpSpPr>
        <p:sp>
          <p:nvSpPr>
            <p:cNvPr id="6" name="Oval 7"/>
            <p:cNvSpPr/>
            <p:nvPr/>
          </p:nvSpPr>
          <p:spPr>
            <a:xfrm>
              <a:off x="6307342" y="2528733"/>
              <a:ext cx="1878623" cy="1904709"/>
            </a:xfrm>
            <a:custGeom>
              <a:avLst/>
              <a:gdLst>
                <a:gd name="connsiteX0" fmla="*/ 1845966 w 1847088"/>
                <a:gd name="connsiteY0" fmla="*/ 0 h 2307481"/>
                <a:gd name="connsiteX1" fmla="*/ 1847088 w 1847088"/>
                <a:gd name="connsiteY1" fmla="*/ 124617 h 2307481"/>
                <a:gd name="connsiteX2" fmla="*/ 1847088 w 1847088"/>
                <a:gd name="connsiteY2" fmla="*/ 2307481 h 2307481"/>
                <a:gd name="connsiteX3" fmla="*/ 518606 w 1847088"/>
                <a:gd name="connsiteY3" fmla="*/ 2307481 h 2307481"/>
                <a:gd name="connsiteX4" fmla="*/ 0 w 1847088"/>
                <a:gd name="connsiteY4" fmla="*/ 2202200 h 2307481"/>
                <a:gd name="connsiteX5" fmla="*/ 0 w 1847088"/>
                <a:gd name="connsiteY5" fmla="*/ 816332 h 2307481"/>
                <a:gd name="connsiteX6" fmla="*/ 8297 w 1847088"/>
                <a:gd name="connsiteY6" fmla="*/ 803205 h 2307481"/>
                <a:gd name="connsiteX7" fmla="*/ 1845966 w 1847088"/>
                <a:gd name="connsiteY7" fmla="*/ 0 h 2307481"/>
                <a:gd name="connsiteX0" fmla="*/ 1845966 w 1847088"/>
                <a:gd name="connsiteY0" fmla="*/ 0 h 2307481"/>
                <a:gd name="connsiteX1" fmla="*/ 1847088 w 1847088"/>
                <a:gd name="connsiteY1" fmla="*/ 908388 h 2307481"/>
                <a:gd name="connsiteX2" fmla="*/ 1847088 w 1847088"/>
                <a:gd name="connsiteY2" fmla="*/ 2307481 h 2307481"/>
                <a:gd name="connsiteX3" fmla="*/ 518606 w 1847088"/>
                <a:gd name="connsiteY3" fmla="*/ 2307481 h 2307481"/>
                <a:gd name="connsiteX4" fmla="*/ 0 w 1847088"/>
                <a:gd name="connsiteY4" fmla="*/ 2202200 h 2307481"/>
                <a:gd name="connsiteX5" fmla="*/ 0 w 1847088"/>
                <a:gd name="connsiteY5" fmla="*/ 816332 h 2307481"/>
                <a:gd name="connsiteX6" fmla="*/ 8297 w 1847088"/>
                <a:gd name="connsiteY6" fmla="*/ 803205 h 2307481"/>
                <a:gd name="connsiteX7" fmla="*/ 1845966 w 1847088"/>
                <a:gd name="connsiteY7" fmla="*/ 0 h 2307481"/>
                <a:gd name="connsiteX0" fmla="*/ 1878623 w 1878623"/>
                <a:gd name="connsiteY0" fmla="*/ 0 h 1904709"/>
                <a:gd name="connsiteX1" fmla="*/ 1847088 w 1878623"/>
                <a:gd name="connsiteY1" fmla="*/ 505616 h 1904709"/>
                <a:gd name="connsiteX2" fmla="*/ 1847088 w 1878623"/>
                <a:gd name="connsiteY2" fmla="*/ 1904709 h 1904709"/>
                <a:gd name="connsiteX3" fmla="*/ 518606 w 1878623"/>
                <a:gd name="connsiteY3" fmla="*/ 1904709 h 1904709"/>
                <a:gd name="connsiteX4" fmla="*/ 0 w 1878623"/>
                <a:gd name="connsiteY4" fmla="*/ 1799428 h 1904709"/>
                <a:gd name="connsiteX5" fmla="*/ 0 w 1878623"/>
                <a:gd name="connsiteY5" fmla="*/ 413560 h 1904709"/>
                <a:gd name="connsiteX6" fmla="*/ 8297 w 1878623"/>
                <a:gd name="connsiteY6" fmla="*/ 400433 h 1904709"/>
                <a:gd name="connsiteX7" fmla="*/ 1878623 w 1878623"/>
                <a:gd name="connsiteY7" fmla="*/ 0 h 1904709"/>
                <a:gd name="connsiteX0" fmla="*/ 1878623 w 1878623"/>
                <a:gd name="connsiteY0" fmla="*/ 0 h 1904709"/>
                <a:gd name="connsiteX1" fmla="*/ 1835172 w 1878623"/>
                <a:gd name="connsiteY1" fmla="*/ 29410 h 1904709"/>
                <a:gd name="connsiteX2" fmla="*/ 1847088 w 1878623"/>
                <a:gd name="connsiteY2" fmla="*/ 505616 h 1904709"/>
                <a:gd name="connsiteX3" fmla="*/ 1847088 w 1878623"/>
                <a:gd name="connsiteY3" fmla="*/ 1904709 h 1904709"/>
                <a:gd name="connsiteX4" fmla="*/ 518606 w 1878623"/>
                <a:gd name="connsiteY4" fmla="*/ 1904709 h 1904709"/>
                <a:gd name="connsiteX5" fmla="*/ 0 w 1878623"/>
                <a:gd name="connsiteY5" fmla="*/ 1799428 h 1904709"/>
                <a:gd name="connsiteX6" fmla="*/ 0 w 1878623"/>
                <a:gd name="connsiteY6" fmla="*/ 413560 h 1904709"/>
                <a:gd name="connsiteX7" fmla="*/ 8297 w 1878623"/>
                <a:gd name="connsiteY7" fmla="*/ 400433 h 1904709"/>
                <a:gd name="connsiteX8" fmla="*/ 1878623 w 1878623"/>
                <a:gd name="connsiteY8" fmla="*/ 0 h 1904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78623" h="1904709">
                  <a:moveTo>
                    <a:pt x="1878623" y="0"/>
                  </a:moveTo>
                  <a:cubicBezTo>
                    <a:pt x="1875025" y="17060"/>
                    <a:pt x="1838770" y="12350"/>
                    <a:pt x="1835172" y="29410"/>
                  </a:cubicBezTo>
                  <a:lnTo>
                    <a:pt x="1847088" y="505616"/>
                  </a:lnTo>
                  <a:lnTo>
                    <a:pt x="1847088" y="1904709"/>
                  </a:lnTo>
                  <a:lnTo>
                    <a:pt x="518606" y="1904709"/>
                  </a:lnTo>
                  <a:lnTo>
                    <a:pt x="0" y="1799428"/>
                  </a:lnTo>
                  <a:lnTo>
                    <a:pt x="0" y="413560"/>
                  </a:lnTo>
                  <a:lnTo>
                    <a:pt x="8297" y="400433"/>
                  </a:lnTo>
                  <a:cubicBezTo>
                    <a:pt x="489695" y="799142"/>
                    <a:pt x="1134630" y="96852"/>
                    <a:pt x="1878623" y="0"/>
                  </a:cubicBezTo>
                  <a:close/>
                </a:path>
              </a:pathLst>
            </a:custGeom>
            <a:solidFill>
              <a:srgbClr val="A5D0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Rectangle 14"/>
            <p:cNvSpPr/>
            <p:nvPr/>
          </p:nvSpPr>
          <p:spPr>
            <a:xfrm>
              <a:off x="2620005" y="2933182"/>
              <a:ext cx="1847088" cy="3010418"/>
            </a:xfrm>
            <a:custGeom>
              <a:avLst/>
              <a:gdLst/>
              <a:ahLst/>
              <a:cxnLst/>
              <a:rect l="l" t="t" r="r" b="b"/>
              <a:pathLst>
                <a:path w="1847088" h="3010418">
                  <a:moveTo>
                    <a:pt x="1847088" y="0"/>
                  </a:moveTo>
                  <a:lnTo>
                    <a:pt x="1847088" y="3010418"/>
                  </a:lnTo>
                  <a:lnTo>
                    <a:pt x="0" y="3010418"/>
                  </a:lnTo>
                  <a:lnTo>
                    <a:pt x="0" y="2217293"/>
                  </a:lnTo>
                  <a:cubicBezTo>
                    <a:pt x="196868" y="2064304"/>
                    <a:pt x="389169" y="1885914"/>
                    <a:pt x="575414" y="1679240"/>
                  </a:cubicBezTo>
                  <a:cubicBezTo>
                    <a:pt x="1029843" y="1174967"/>
                    <a:pt x="1402408" y="468456"/>
                    <a:pt x="1847088" y="0"/>
                  </a:cubicBezTo>
                  <a:close/>
                </a:path>
              </a:pathLst>
            </a:custGeom>
            <a:solidFill>
              <a:srgbClr val="A5D0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 name="Rectangle 15"/>
            <p:cNvSpPr/>
            <p:nvPr/>
          </p:nvSpPr>
          <p:spPr>
            <a:xfrm>
              <a:off x="4467093" y="2438342"/>
              <a:ext cx="1847088" cy="3505259"/>
            </a:xfrm>
            <a:custGeom>
              <a:avLst/>
              <a:gdLst/>
              <a:ahLst/>
              <a:cxnLst/>
              <a:rect l="l" t="t" r="r" b="b"/>
              <a:pathLst>
                <a:path w="1847088" h="3505259">
                  <a:moveTo>
                    <a:pt x="964886" y="58"/>
                  </a:moveTo>
                  <a:cubicBezTo>
                    <a:pt x="1353180" y="4150"/>
                    <a:pt x="1591544" y="213043"/>
                    <a:pt x="1847088" y="492418"/>
                  </a:cubicBezTo>
                  <a:lnTo>
                    <a:pt x="1847088" y="3505259"/>
                  </a:lnTo>
                  <a:lnTo>
                    <a:pt x="0" y="3505259"/>
                  </a:lnTo>
                  <a:lnTo>
                    <a:pt x="0" y="494841"/>
                  </a:lnTo>
                  <a:cubicBezTo>
                    <a:pt x="279765" y="197749"/>
                    <a:pt x="588752" y="-3905"/>
                    <a:pt x="964886" y="58"/>
                  </a:cubicBezTo>
                  <a:close/>
                </a:path>
              </a:pathLst>
            </a:custGeom>
            <a:solidFill>
              <a:srgbClr val="A5D0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Oval 7"/>
            <p:cNvSpPr/>
            <p:nvPr/>
          </p:nvSpPr>
          <p:spPr>
            <a:xfrm>
              <a:off x="6307342" y="2923280"/>
              <a:ext cx="1847088" cy="3020321"/>
            </a:xfrm>
            <a:custGeom>
              <a:avLst/>
              <a:gdLst/>
              <a:ahLst/>
              <a:cxnLst/>
              <a:rect l="l" t="t" r="r" b="b"/>
              <a:pathLst>
                <a:path w="1847088" h="3020321">
                  <a:moveTo>
                    <a:pt x="0" y="0"/>
                  </a:moveTo>
                  <a:cubicBezTo>
                    <a:pt x="386645" y="419241"/>
                    <a:pt x="809636" y="1001609"/>
                    <a:pt x="1847088" y="1282227"/>
                  </a:cubicBezTo>
                  <a:lnTo>
                    <a:pt x="1847088" y="1282242"/>
                  </a:lnTo>
                  <a:lnTo>
                    <a:pt x="1847088" y="3020321"/>
                  </a:lnTo>
                  <a:lnTo>
                    <a:pt x="0" y="3020321"/>
                  </a:lnTo>
                  <a:close/>
                </a:path>
              </a:pathLst>
            </a:cu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Oval 7"/>
            <p:cNvSpPr/>
            <p:nvPr/>
          </p:nvSpPr>
          <p:spPr>
            <a:xfrm>
              <a:off x="779756" y="5145096"/>
              <a:ext cx="1847088" cy="798504"/>
            </a:xfrm>
            <a:custGeom>
              <a:avLst/>
              <a:gdLst/>
              <a:ahLst/>
              <a:cxnLst/>
              <a:rect l="l" t="t" r="r" b="b"/>
              <a:pathLst>
                <a:path w="1847088" h="798504">
                  <a:moveTo>
                    <a:pt x="1847088" y="0"/>
                  </a:moveTo>
                  <a:lnTo>
                    <a:pt x="1847088" y="798504"/>
                  </a:lnTo>
                  <a:lnTo>
                    <a:pt x="0" y="798504"/>
                  </a:lnTo>
                  <a:lnTo>
                    <a:pt x="0" y="776617"/>
                  </a:lnTo>
                  <a:lnTo>
                    <a:pt x="0" y="776616"/>
                  </a:lnTo>
                  <a:cubicBezTo>
                    <a:pt x="628914" y="692489"/>
                    <a:pt x="1258363" y="459955"/>
                    <a:pt x="1847088" y="0"/>
                  </a:cubicBezTo>
                  <a:close/>
                </a:path>
              </a:pathLst>
            </a:cu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Oval 7"/>
            <p:cNvSpPr/>
            <p:nvPr/>
          </p:nvSpPr>
          <p:spPr>
            <a:xfrm>
              <a:off x="779756" y="2438342"/>
              <a:ext cx="7374674" cy="3483370"/>
            </a:xfrm>
            <a:custGeom>
              <a:avLst/>
              <a:gdLst>
                <a:gd name="connsiteX0" fmla="*/ 0 w 1676400"/>
                <a:gd name="connsiteY0" fmla="*/ 865824 h 1731647"/>
                <a:gd name="connsiteX1" fmla="*/ 838200 w 1676400"/>
                <a:gd name="connsiteY1" fmla="*/ 0 h 1731647"/>
                <a:gd name="connsiteX2" fmla="*/ 1676400 w 1676400"/>
                <a:gd name="connsiteY2" fmla="*/ 865824 h 1731647"/>
                <a:gd name="connsiteX3" fmla="*/ 838200 w 1676400"/>
                <a:gd name="connsiteY3" fmla="*/ 1731648 h 1731647"/>
                <a:gd name="connsiteX4" fmla="*/ 0 w 1676400"/>
                <a:gd name="connsiteY4" fmla="*/ 865824 h 1731647"/>
                <a:gd name="connsiteX0" fmla="*/ 838200 w 1676400"/>
                <a:gd name="connsiteY0" fmla="*/ 1731648 h 1823088"/>
                <a:gd name="connsiteX1" fmla="*/ 0 w 1676400"/>
                <a:gd name="connsiteY1" fmla="*/ 865824 h 1823088"/>
                <a:gd name="connsiteX2" fmla="*/ 838200 w 1676400"/>
                <a:gd name="connsiteY2" fmla="*/ 0 h 1823088"/>
                <a:gd name="connsiteX3" fmla="*/ 1676400 w 1676400"/>
                <a:gd name="connsiteY3" fmla="*/ 865824 h 1823088"/>
                <a:gd name="connsiteX4" fmla="*/ 929640 w 1676400"/>
                <a:gd name="connsiteY4" fmla="*/ 1823088 h 1823088"/>
                <a:gd name="connsiteX0" fmla="*/ 45180 w 5210054"/>
                <a:gd name="connsiteY0" fmla="*/ 2556839 h 2556839"/>
                <a:gd name="connsiteX1" fmla="*/ 3533654 w 5210054"/>
                <a:gd name="connsiteY1" fmla="*/ 865824 h 2556839"/>
                <a:gd name="connsiteX2" fmla="*/ 4371854 w 5210054"/>
                <a:gd name="connsiteY2" fmla="*/ 0 h 2556839"/>
                <a:gd name="connsiteX3" fmla="*/ 5210054 w 5210054"/>
                <a:gd name="connsiteY3" fmla="*/ 865824 h 2556839"/>
                <a:gd name="connsiteX4" fmla="*/ 4463294 w 5210054"/>
                <a:gd name="connsiteY4" fmla="*/ 1823088 h 2556839"/>
                <a:gd name="connsiteX0" fmla="*/ 0 w 5164874"/>
                <a:gd name="connsiteY0" fmla="*/ 2556839 h 2556839"/>
                <a:gd name="connsiteX1" fmla="*/ 3488474 w 5164874"/>
                <a:gd name="connsiteY1" fmla="*/ 865824 h 2556839"/>
                <a:gd name="connsiteX2" fmla="*/ 4326674 w 5164874"/>
                <a:gd name="connsiteY2" fmla="*/ 0 h 2556839"/>
                <a:gd name="connsiteX3" fmla="*/ 5164874 w 5164874"/>
                <a:gd name="connsiteY3" fmla="*/ 865824 h 2556839"/>
                <a:gd name="connsiteX4" fmla="*/ 4418114 w 5164874"/>
                <a:gd name="connsiteY4" fmla="*/ 1823088 h 2556839"/>
                <a:gd name="connsiteX0" fmla="*/ 0 w 5164874"/>
                <a:gd name="connsiteY0" fmla="*/ 2556839 h 2556839"/>
                <a:gd name="connsiteX1" fmla="*/ 3488474 w 5164874"/>
                <a:gd name="connsiteY1" fmla="*/ 865824 h 2556839"/>
                <a:gd name="connsiteX2" fmla="*/ 4326674 w 5164874"/>
                <a:gd name="connsiteY2" fmla="*/ 0 h 2556839"/>
                <a:gd name="connsiteX3" fmla="*/ 5164874 w 5164874"/>
                <a:gd name="connsiteY3" fmla="*/ 865824 h 2556839"/>
                <a:gd name="connsiteX4" fmla="*/ 4418114 w 5164874"/>
                <a:gd name="connsiteY4" fmla="*/ 1823088 h 2556839"/>
                <a:gd name="connsiteX0" fmla="*/ 0 w 5164874"/>
                <a:gd name="connsiteY0" fmla="*/ 2556839 h 2556839"/>
                <a:gd name="connsiteX1" fmla="*/ 2651754 w 5164874"/>
                <a:gd name="connsiteY1" fmla="*/ 1180491 h 2556839"/>
                <a:gd name="connsiteX2" fmla="*/ 3488474 w 5164874"/>
                <a:gd name="connsiteY2" fmla="*/ 865824 h 2556839"/>
                <a:gd name="connsiteX3" fmla="*/ 4326674 w 5164874"/>
                <a:gd name="connsiteY3" fmla="*/ 0 h 2556839"/>
                <a:gd name="connsiteX4" fmla="*/ 5164874 w 5164874"/>
                <a:gd name="connsiteY4" fmla="*/ 865824 h 2556839"/>
                <a:gd name="connsiteX5" fmla="*/ 4418114 w 5164874"/>
                <a:gd name="connsiteY5" fmla="*/ 1823088 h 2556839"/>
                <a:gd name="connsiteX0" fmla="*/ 0 w 5164874"/>
                <a:gd name="connsiteY0" fmla="*/ 2556839 h 2556839"/>
                <a:gd name="connsiteX1" fmla="*/ 2234503 w 5164874"/>
                <a:gd name="connsiteY1" fmla="*/ 1482332 h 2556839"/>
                <a:gd name="connsiteX2" fmla="*/ 3488474 w 5164874"/>
                <a:gd name="connsiteY2" fmla="*/ 865824 h 2556839"/>
                <a:gd name="connsiteX3" fmla="*/ 4326674 w 5164874"/>
                <a:gd name="connsiteY3" fmla="*/ 0 h 2556839"/>
                <a:gd name="connsiteX4" fmla="*/ 5164874 w 5164874"/>
                <a:gd name="connsiteY4" fmla="*/ 865824 h 2556839"/>
                <a:gd name="connsiteX5" fmla="*/ 4418114 w 5164874"/>
                <a:gd name="connsiteY5" fmla="*/ 1823088 h 2556839"/>
                <a:gd name="connsiteX0" fmla="*/ 0 w 5164874"/>
                <a:gd name="connsiteY0" fmla="*/ 2556839 h 2556839"/>
                <a:gd name="connsiteX1" fmla="*/ 2234503 w 5164874"/>
                <a:gd name="connsiteY1" fmla="*/ 1482332 h 2556839"/>
                <a:gd name="connsiteX2" fmla="*/ 3488474 w 5164874"/>
                <a:gd name="connsiteY2" fmla="*/ 865824 h 2556839"/>
                <a:gd name="connsiteX3" fmla="*/ 4326674 w 5164874"/>
                <a:gd name="connsiteY3" fmla="*/ 0 h 2556839"/>
                <a:gd name="connsiteX4" fmla="*/ 5164874 w 5164874"/>
                <a:gd name="connsiteY4" fmla="*/ 865824 h 2556839"/>
                <a:gd name="connsiteX5" fmla="*/ 4418114 w 5164874"/>
                <a:gd name="connsiteY5" fmla="*/ 1823088 h 2556839"/>
                <a:gd name="connsiteX0" fmla="*/ 0 w 5164874"/>
                <a:gd name="connsiteY0" fmla="*/ 2556839 h 2556839"/>
                <a:gd name="connsiteX1" fmla="*/ 2234503 w 5164874"/>
                <a:gd name="connsiteY1" fmla="*/ 1482332 h 2556839"/>
                <a:gd name="connsiteX2" fmla="*/ 3488474 w 5164874"/>
                <a:gd name="connsiteY2" fmla="*/ 865824 h 2556839"/>
                <a:gd name="connsiteX3" fmla="*/ 4326674 w 5164874"/>
                <a:gd name="connsiteY3" fmla="*/ 0 h 2556839"/>
                <a:gd name="connsiteX4" fmla="*/ 5164874 w 5164874"/>
                <a:gd name="connsiteY4" fmla="*/ 865824 h 2556839"/>
                <a:gd name="connsiteX5" fmla="*/ 4418114 w 5164874"/>
                <a:gd name="connsiteY5" fmla="*/ 1823088 h 2556839"/>
                <a:gd name="connsiteX0" fmla="*/ 0 w 5164874"/>
                <a:gd name="connsiteY0" fmla="*/ 2556839 h 2556839"/>
                <a:gd name="connsiteX1" fmla="*/ 2234503 w 5164874"/>
                <a:gd name="connsiteY1" fmla="*/ 1482332 h 2556839"/>
                <a:gd name="connsiteX2" fmla="*/ 4326674 w 5164874"/>
                <a:gd name="connsiteY2" fmla="*/ 0 h 2556839"/>
                <a:gd name="connsiteX3" fmla="*/ 5164874 w 5164874"/>
                <a:gd name="connsiteY3" fmla="*/ 865824 h 2556839"/>
                <a:gd name="connsiteX4" fmla="*/ 4418114 w 5164874"/>
                <a:gd name="connsiteY4" fmla="*/ 1823088 h 2556839"/>
                <a:gd name="connsiteX0" fmla="*/ 0 w 5164874"/>
                <a:gd name="connsiteY0" fmla="*/ 2876435 h 2876435"/>
                <a:gd name="connsiteX1" fmla="*/ 2234503 w 5164874"/>
                <a:gd name="connsiteY1" fmla="*/ 1801928 h 2876435"/>
                <a:gd name="connsiteX2" fmla="*/ 4317797 w 5164874"/>
                <a:gd name="connsiteY2" fmla="*/ 0 h 2876435"/>
                <a:gd name="connsiteX3" fmla="*/ 5164874 w 5164874"/>
                <a:gd name="connsiteY3" fmla="*/ 1185420 h 2876435"/>
                <a:gd name="connsiteX4" fmla="*/ 4418114 w 5164874"/>
                <a:gd name="connsiteY4" fmla="*/ 2142684 h 2876435"/>
                <a:gd name="connsiteX0" fmla="*/ 0 w 5164874"/>
                <a:gd name="connsiteY0" fmla="*/ 2883790 h 2883790"/>
                <a:gd name="connsiteX1" fmla="*/ 2110216 w 5164874"/>
                <a:gd name="connsiteY1" fmla="*/ 1747140 h 2883790"/>
                <a:gd name="connsiteX2" fmla="*/ 4317797 w 5164874"/>
                <a:gd name="connsiteY2" fmla="*/ 7355 h 2883790"/>
                <a:gd name="connsiteX3" fmla="*/ 5164874 w 5164874"/>
                <a:gd name="connsiteY3" fmla="*/ 1192775 h 2883790"/>
                <a:gd name="connsiteX4" fmla="*/ 4418114 w 5164874"/>
                <a:gd name="connsiteY4" fmla="*/ 2150039 h 2883790"/>
                <a:gd name="connsiteX0" fmla="*/ 0 w 5164874"/>
                <a:gd name="connsiteY0" fmla="*/ 2857388 h 2857388"/>
                <a:gd name="connsiteX1" fmla="*/ 2110216 w 5164874"/>
                <a:gd name="connsiteY1" fmla="*/ 1720738 h 2857388"/>
                <a:gd name="connsiteX2" fmla="*/ 4442085 w 5164874"/>
                <a:gd name="connsiteY2" fmla="*/ 7586 h 2857388"/>
                <a:gd name="connsiteX3" fmla="*/ 5164874 w 5164874"/>
                <a:gd name="connsiteY3" fmla="*/ 1166373 h 2857388"/>
                <a:gd name="connsiteX4" fmla="*/ 4418114 w 5164874"/>
                <a:gd name="connsiteY4" fmla="*/ 2123637 h 2857388"/>
                <a:gd name="connsiteX0" fmla="*/ 0 w 5963864"/>
                <a:gd name="connsiteY0" fmla="*/ 2866842 h 2866842"/>
                <a:gd name="connsiteX1" fmla="*/ 2110216 w 5963864"/>
                <a:gd name="connsiteY1" fmla="*/ 1730192 h 2866842"/>
                <a:gd name="connsiteX2" fmla="*/ 4442085 w 5963864"/>
                <a:gd name="connsiteY2" fmla="*/ 17040 h 2866842"/>
                <a:gd name="connsiteX3" fmla="*/ 5963864 w 5963864"/>
                <a:gd name="connsiteY3" fmla="*/ 971640 h 2866842"/>
                <a:gd name="connsiteX4" fmla="*/ 4418114 w 5963864"/>
                <a:gd name="connsiteY4" fmla="*/ 2133091 h 2866842"/>
                <a:gd name="connsiteX0" fmla="*/ 0 w 7021215"/>
                <a:gd name="connsiteY0" fmla="*/ 2866842 h 2866842"/>
                <a:gd name="connsiteX1" fmla="*/ 2110216 w 7021215"/>
                <a:gd name="connsiteY1" fmla="*/ 1730192 h 2866842"/>
                <a:gd name="connsiteX2" fmla="*/ 4442085 w 7021215"/>
                <a:gd name="connsiteY2" fmla="*/ 17040 h 2866842"/>
                <a:gd name="connsiteX3" fmla="*/ 5963864 w 7021215"/>
                <a:gd name="connsiteY3" fmla="*/ 971640 h 2866842"/>
                <a:gd name="connsiteX4" fmla="*/ 6957128 w 7021215"/>
                <a:gd name="connsiteY4" fmla="*/ 1458388 h 2866842"/>
                <a:gd name="connsiteX0" fmla="*/ 0 w 7021215"/>
                <a:gd name="connsiteY0" fmla="*/ 2866842 h 2866842"/>
                <a:gd name="connsiteX1" fmla="*/ 2110216 w 7021215"/>
                <a:gd name="connsiteY1" fmla="*/ 1730192 h 2866842"/>
                <a:gd name="connsiteX2" fmla="*/ 4442085 w 7021215"/>
                <a:gd name="connsiteY2" fmla="*/ 17040 h 2866842"/>
                <a:gd name="connsiteX3" fmla="*/ 5963864 w 7021215"/>
                <a:gd name="connsiteY3" fmla="*/ 971640 h 2866842"/>
                <a:gd name="connsiteX4" fmla="*/ 6957128 w 7021215"/>
                <a:gd name="connsiteY4" fmla="*/ 1458388 h 2866842"/>
                <a:gd name="connsiteX0" fmla="*/ 0 w 6957128"/>
                <a:gd name="connsiteY0" fmla="*/ 2866842 h 2866842"/>
                <a:gd name="connsiteX1" fmla="*/ 2110216 w 6957128"/>
                <a:gd name="connsiteY1" fmla="*/ 1730192 h 2866842"/>
                <a:gd name="connsiteX2" fmla="*/ 4442085 w 6957128"/>
                <a:gd name="connsiteY2" fmla="*/ 17040 h 2866842"/>
                <a:gd name="connsiteX3" fmla="*/ 5963864 w 6957128"/>
                <a:gd name="connsiteY3" fmla="*/ 971640 h 2866842"/>
                <a:gd name="connsiteX4" fmla="*/ 6957128 w 6957128"/>
                <a:gd name="connsiteY4" fmla="*/ 1458388 h 2866842"/>
                <a:gd name="connsiteX0" fmla="*/ 0 w 6957128"/>
                <a:gd name="connsiteY0" fmla="*/ 2879635 h 2879635"/>
                <a:gd name="connsiteX1" fmla="*/ 2110216 w 6957128"/>
                <a:gd name="connsiteY1" fmla="*/ 1742985 h 2879635"/>
                <a:gd name="connsiteX2" fmla="*/ 4442085 w 6957128"/>
                <a:gd name="connsiteY2" fmla="*/ 29833 h 2879635"/>
                <a:gd name="connsiteX3" fmla="*/ 5448220 w 6957128"/>
                <a:gd name="connsiteY3" fmla="*/ 677663 h 2879635"/>
                <a:gd name="connsiteX4" fmla="*/ 5963864 w 6957128"/>
                <a:gd name="connsiteY4" fmla="*/ 984433 h 2879635"/>
                <a:gd name="connsiteX5" fmla="*/ 6957128 w 6957128"/>
                <a:gd name="connsiteY5" fmla="*/ 1471181 h 2879635"/>
                <a:gd name="connsiteX0" fmla="*/ 0 w 6957128"/>
                <a:gd name="connsiteY0" fmla="*/ 2888186 h 2888186"/>
                <a:gd name="connsiteX1" fmla="*/ 2110216 w 6957128"/>
                <a:gd name="connsiteY1" fmla="*/ 1751536 h 2888186"/>
                <a:gd name="connsiteX2" fmla="*/ 4388819 w 6957128"/>
                <a:gd name="connsiteY2" fmla="*/ 29506 h 2888186"/>
                <a:gd name="connsiteX3" fmla="*/ 5448220 w 6957128"/>
                <a:gd name="connsiteY3" fmla="*/ 686214 h 2888186"/>
                <a:gd name="connsiteX4" fmla="*/ 5963864 w 6957128"/>
                <a:gd name="connsiteY4" fmla="*/ 992984 h 2888186"/>
                <a:gd name="connsiteX5" fmla="*/ 6957128 w 6957128"/>
                <a:gd name="connsiteY5" fmla="*/ 1479732 h 2888186"/>
                <a:gd name="connsiteX0" fmla="*/ 0 w 6957128"/>
                <a:gd name="connsiteY0" fmla="*/ 2858866 h 2858866"/>
                <a:gd name="connsiteX1" fmla="*/ 2110216 w 6957128"/>
                <a:gd name="connsiteY1" fmla="*/ 1722216 h 2858866"/>
                <a:gd name="connsiteX2" fmla="*/ 4388819 w 6957128"/>
                <a:gd name="connsiteY2" fmla="*/ 186 h 2858866"/>
                <a:gd name="connsiteX3" fmla="*/ 5448220 w 6957128"/>
                <a:gd name="connsiteY3" fmla="*/ 656894 h 2858866"/>
                <a:gd name="connsiteX4" fmla="*/ 5963864 w 6957128"/>
                <a:gd name="connsiteY4" fmla="*/ 963664 h 2858866"/>
                <a:gd name="connsiteX5" fmla="*/ 6957128 w 6957128"/>
                <a:gd name="connsiteY5" fmla="*/ 1450412 h 2858866"/>
                <a:gd name="connsiteX0" fmla="*/ 0 w 6957128"/>
                <a:gd name="connsiteY0" fmla="*/ 2871449 h 2871449"/>
                <a:gd name="connsiteX1" fmla="*/ 2110216 w 6957128"/>
                <a:gd name="connsiteY1" fmla="*/ 1734799 h 2871449"/>
                <a:gd name="connsiteX2" fmla="*/ 4388819 w 6957128"/>
                <a:gd name="connsiteY2" fmla="*/ 12769 h 2871449"/>
                <a:gd name="connsiteX3" fmla="*/ 5963864 w 6957128"/>
                <a:gd name="connsiteY3" fmla="*/ 976247 h 2871449"/>
                <a:gd name="connsiteX4" fmla="*/ 6957128 w 6957128"/>
                <a:gd name="connsiteY4" fmla="*/ 1462995 h 2871449"/>
                <a:gd name="connsiteX0" fmla="*/ 0 w 6957128"/>
                <a:gd name="connsiteY0" fmla="*/ 2870745 h 2870745"/>
                <a:gd name="connsiteX1" fmla="*/ 2110216 w 6957128"/>
                <a:gd name="connsiteY1" fmla="*/ 1734095 h 2870745"/>
                <a:gd name="connsiteX2" fmla="*/ 4388819 w 6957128"/>
                <a:gd name="connsiteY2" fmla="*/ 12065 h 2870745"/>
                <a:gd name="connsiteX3" fmla="*/ 5963864 w 6957128"/>
                <a:gd name="connsiteY3" fmla="*/ 975543 h 2870745"/>
                <a:gd name="connsiteX4" fmla="*/ 6957128 w 6957128"/>
                <a:gd name="connsiteY4" fmla="*/ 1462291 h 2870745"/>
                <a:gd name="connsiteX0" fmla="*/ 0 w 6957128"/>
                <a:gd name="connsiteY0" fmla="*/ 2870745 h 2870745"/>
                <a:gd name="connsiteX1" fmla="*/ 2110216 w 6957128"/>
                <a:gd name="connsiteY1" fmla="*/ 1734095 h 2870745"/>
                <a:gd name="connsiteX2" fmla="*/ 4388819 w 6957128"/>
                <a:gd name="connsiteY2" fmla="*/ 12065 h 2870745"/>
                <a:gd name="connsiteX3" fmla="*/ 5963864 w 6957128"/>
                <a:gd name="connsiteY3" fmla="*/ 975543 h 2870745"/>
                <a:gd name="connsiteX4" fmla="*/ 6957128 w 6957128"/>
                <a:gd name="connsiteY4" fmla="*/ 1462291 h 2870745"/>
                <a:gd name="connsiteX0" fmla="*/ 0 w 6957128"/>
                <a:gd name="connsiteY0" fmla="*/ 2870745 h 2870745"/>
                <a:gd name="connsiteX1" fmla="*/ 2110216 w 6957128"/>
                <a:gd name="connsiteY1" fmla="*/ 1734095 h 2870745"/>
                <a:gd name="connsiteX2" fmla="*/ 4388819 w 6957128"/>
                <a:gd name="connsiteY2" fmla="*/ 12065 h 2870745"/>
                <a:gd name="connsiteX3" fmla="*/ 5963864 w 6957128"/>
                <a:gd name="connsiteY3" fmla="*/ 975543 h 2870745"/>
                <a:gd name="connsiteX4" fmla="*/ 6957128 w 6957128"/>
                <a:gd name="connsiteY4" fmla="*/ 1462291 h 2870745"/>
                <a:gd name="connsiteX0" fmla="*/ 0 w 6957128"/>
                <a:gd name="connsiteY0" fmla="*/ 2872556 h 2872556"/>
                <a:gd name="connsiteX1" fmla="*/ 2278891 w 6957128"/>
                <a:gd name="connsiteY1" fmla="*/ 1798050 h 2872556"/>
                <a:gd name="connsiteX2" fmla="*/ 4388819 w 6957128"/>
                <a:gd name="connsiteY2" fmla="*/ 13876 h 2872556"/>
                <a:gd name="connsiteX3" fmla="*/ 5963864 w 6957128"/>
                <a:gd name="connsiteY3" fmla="*/ 977354 h 2872556"/>
                <a:gd name="connsiteX4" fmla="*/ 6957128 w 6957128"/>
                <a:gd name="connsiteY4" fmla="*/ 1464102 h 2872556"/>
                <a:gd name="connsiteX0" fmla="*/ 0 w 6957128"/>
                <a:gd name="connsiteY0" fmla="*/ 2872556 h 2872556"/>
                <a:gd name="connsiteX1" fmla="*/ 2278891 w 6957128"/>
                <a:gd name="connsiteY1" fmla="*/ 1798050 h 2872556"/>
                <a:gd name="connsiteX2" fmla="*/ 4388819 w 6957128"/>
                <a:gd name="connsiteY2" fmla="*/ 13876 h 2872556"/>
                <a:gd name="connsiteX3" fmla="*/ 5963864 w 6957128"/>
                <a:gd name="connsiteY3" fmla="*/ 977354 h 2872556"/>
                <a:gd name="connsiteX4" fmla="*/ 6957128 w 6957128"/>
                <a:gd name="connsiteY4" fmla="*/ 1464102 h 2872556"/>
                <a:gd name="connsiteX0" fmla="*/ 0 w 6957128"/>
                <a:gd name="connsiteY0" fmla="*/ 2872556 h 2872556"/>
                <a:gd name="connsiteX1" fmla="*/ 2278891 w 6957128"/>
                <a:gd name="connsiteY1" fmla="*/ 1798050 h 2872556"/>
                <a:gd name="connsiteX2" fmla="*/ 4388819 w 6957128"/>
                <a:gd name="connsiteY2" fmla="*/ 13876 h 2872556"/>
                <a:gd name="connsiteX3" fmla="*/ 5963864 w 6957128"/>
                <a:gd name="connsiteY3" fmla="*/ 977354 h 2872556"/>
                <a:gd name="connsiteX4" fmla="*/ 6957128 w 6957128"/>
                <a:gd name="connsiteY4" fmla="*/ 1464102 h 2872556"/>
                <a:gd name="connsiteX0" fmla="*/ 0 w 6957128"/>
                <a:gd name="connsiteY0" fmla="*/ 2858680 h 2858680"/>
                <a:gd name="connsiteX1" fmla="*/ 2278891 w 6957128"/>
                <a:gd name="connsiteY1" fmla="*/ 1784174 h 2858680"/>
                <a:gd name="connsiteX2" fmla="*/ 4388819 w 6957128"/>
                <a:gd name="connsiteY2" fmla="*/ 0 h 2858680"/>
                <a:gd name="connsiteX3" fmla="*/ 5963864 w 6957128"/>
                <a:gd name="connsiteY3" fmla="*/ 963478 h 2858680"/>
                <a:gd name="connsiteX4" fmla="*/ 6957128 w 6957128"/>
                <a:gd name="connsiteY4" fmla="*/ 1450226 h 2858680"/>
                <a:gd name="connsiteX0" fmla="*/ 0 w 6957128"/>
                <a:gd name="connsiteY0" fmla="*/ 2858680 h 2858680"/>
                <a:gd name="connsiteX1" fmla="*/ 2278891 w 6957128"/>
                <a:gd name="connsiteY1" fmla="*/ 1784174 h 2858680"/>
                <a:gd name="connsiteX2" fmla="*/ 4388819 w 6957128"/>
                <a:gd name="connsiteY2" fmla="*/ 0 h 2858680"/>
                <a:gd name="connsiteX3" fmla="*/ 5963864 w 6957128"/>
                <a:gd name="connsiteY3" fmla="*/ 963478 h 2858680"/>
                <a:gd name="connsiteX4" fmla="*/ 6957128 w 6957128"/>
                <a:gd name="connsiteY4" fmla="*/ 1450226 h 2858680"/>
                <a:gd name="connsiteX0" fmla="*/ 0 w 6957128"/>
                <a:gd name="connsiteY0" fmla="*/ 2858680 h 2858680"/>
                <a:gd name="connsiteX1" fmla="*/ 2278891 w 6957128"/>
                <a:gd name="connsiteY1" fmla="*/ 1784174 h 2858680"/>
                <a:gd name="connsiteX2" fmla="*/ 4388819 w 6957128"/>
                <a:gd name="connsiteY2" fmla="*/ 0 h 2858680"/>
                <a:gd name="connsiteX3" fmla="*/ 5963864 w 6957128"/>
                <a:gd name="connsiteY3" fmla="*/ 963478 h 2858680"/>
                <a:gd name="connsiteX4" fmla="*/ 6957128 w 6957128"/>
                <a:gd name="connsiteY4" fmla="*/ 1450226 h 2858680"/>
                <a:gd name="connsiteX0" fmla="*/ 0 w 6957128"/>
                <a:gd name="connsiteY0" fmla="*/ 2858680 h 2858680"/>
                <a:gd name="connsiteX1" fmla="*/ 2278891 w 6957128"/>
                <a:gd name="connsiteY1" fmla="*/ 1784174 h 2858680"/>
                <a:gd name="connsiteX2" fmla="*/ 4388819 w 6957128"/>
                <a:gd name="connsiteY2" fmla="*/ 0 h 2858680"/>
                <a:gd name="connsiteX3" fmla="*/ 5963864 w 6957128"/>
                <a:gd name="connsiteY3" fmla="*/ 963478 h 2858680"/>
                <a:gd name="connsiteX4" fmla="*/ 6957128 w 6957128"/>
                <a:gd name="connsiteY4" fmla="*/ 1450226 h 2858680"/>
                <a:gd name="connsiteX0" fmla="*/ 0 w 6957128"/>
                <a:gd name="connsiteY0" fmla="*/ 2858694 h 2858694"/>
                <a:gd name="connsiteX1" fmla="*/ 2278891 w 6957128"/>
                <a:gd name="connsiteY1" fmla="*/ 1784188 h 2858694"/>
                <a:gd name="connsiteX2" fmla="*/ 4388819 w 6957128"/>
                <a:gd name="connsiteY2" fmla="*/ 14 h 2858694"/>
                <a:gd name="connsiteX3" fmla="*/ 5963864 w 6957128"/>
                <a:gd name="connsiteY3" fmla="*/ 963492 h 2858694"/>
                <a:gd name="connsiteX4" fmla="*/ 6957128 w 6957128"/>
                <a:gd name="connsiteY4" fmla="*/ 1450240 h 2858694"/>
                <a:gd name="connsiteX0" fmla="*/ 0 w 6957128"/>
                <a:gd name="connsiteY0" fmla="*/ 2858696 h 2858696"/>
                <a:gd name="connsiteX1" fmla="*/ 2278891 w 6957128"/>
                <a:gd name="connsiteY1" fmla="*/ 1784190 h 2858696"/>
                <a:gd name="connsiteX2" fmla="*/ 4388819 w 6957128"/>
                <a:gd name="connsiteY2" fmla="*/ 16 h 2858696"/>
                <a:gd name="connsiteX3" fmla="*/ 5963864 w 6957128"/>
                <a:gd name="connsiteY3" fmla="*/ 963494 h 2858696"/>
                <a:gd name="connsiteX4" fmla="*/ 6957128 w 6957128"/>
                <a:gd name="connsiteY4" fmla="*/ 1450242 h 2858696"/>
                <a:gd name="connsiteX0" fmla="*/ 0 w 6957128"/>
                <a:gd name="connsiteY0" fmla="*/ 2860548 h 2860548"/>
                <a:gd name="connsiteX1" fmla="*/ 2278891 w 6957128"/>
                <a:gd name="connsiteY1" fmla="*/ 1786042 h 2860548"/>
                <a:gd name="connsiteX2" fmla="*/ 4388819 w 6957128"/>
                <a:gd name="connsiteY2" fmla="*/ 1868 h 2860548"/>
                <a:gd name="connsiteX3" fmla="*/ 6957128 w 6957128"/>
                <a:gd name="connsiteY3" fmla="*/ 1452094 h 2860548"/>
                <a:gd name="connsiteX0" fmla="*/ 0 w 6957128"/>
                <a:gd name="connsiteY0" fmla="*/ 2860619 h 2860619"/>
                <a:gd name="connsiteX1" fmla="*/ 2278891 w 6957128"/>
                <a:gd name="connsiteY1" fmla="*/ 1786113 h 2860619"/>
                <a:gd name="connsiteX2" fmla="*/ 4388819 w 6957128"/>
                <a:gd name="connsiteY2" fmla="*/ 1939 h 2860619"/>
                <a:gd name="connsiteX3" fmla="*/ 6957128 w 6957128"/>
                <a:gd name="connsiteY3" fmla="*/ 1452165 h 2860619"/>
                <a:gd name="connsiteX0" fmla="*/ 0 w 6957128"/>
                <a:gd name="connsiteY0" fmla="*/ 2860634 h 2860634"/>
                <a:gd name="connsiteX1" fmla="*/ 2278891 w 6957128"/>
                <a:gd name="connsiteY1" fmla="*/ 1786128 h 2860634"/>
                <a:gd name="connsiteX2" fmla="*/ 4388819 w 6957128"/>
                <a:gd name="connsiteY2" fmla="*/ 1954 h 2860634"/>
                <a:gd name="connsiteX3" fmla="*/ 6957128 w 6957128"/>
                <a:gd name="connsiteY3" fmla="*/ 1452180 h 2860634"/>
                <a:gd name="connsiteX0" fmla="*/ 0 w 6957128"/>
                <a:gd name="connsiteY0" fmla="*/ 2858747 h 2858747"/>
                <a:gd name="connsiteX1" fmla="*/ 2278891 w 6957128"/>
                <a:gd name="connsiteY1" fmla="*/ 1784241 h 2858747"/>
                <a:gd name="connsiteX2" fmla="*/ 4388819 w 6957128"/>
                <a:gd name="connsiteY2" fmla="*/ 67 h 2858747"/>
                <a:gd name="connsiteX3" fmla="*/ 6957128 w 6957128"/>
                <a:gd name="connsiteY3" fmla="*/ 1450293 h 2858747"/>
                <a:gd name="connsiteX0" fmla="*/ 0 w 6957128"/>
                <a:gd name="connsiteY0" fmla="*/ 2858723 h 2858723"/>
                <a:gd name="connsiteX1" fmla="*/ 2278891 w 6957128"/>
                <a:gd name="connsiteY1" fmla="*/ 1784217 h 2858723"/>
                <a:gd name="connsiteX2" fmla="*/ 4388819 w 6957128"/>
                <a:gd name="connsiteY2" fmla="*/ 43 h 2858723"/>
                <a:gd name="connsiteX3" fmla="*/ 6957128 w 6957128"/>
                <a:gd name="connsiteY3" fmla="*/ 1450269 h 2858723"/>
                <a:gd name="connsiteX0" fmla="*/ 0 w 6957128"/>
                <a:gd name="connsiteY0" fmla="*/ 2858721 h 2858721"/>
                <a:gd name="connsiteX1" fmla="*/ 2278891 w 6957128"/>
                <a:gd name="connsiteY1" fmla="*/ 1784215 h 2858721"/>
                <a:gd name="connsiteX2" fmla="*/ 4388819 w 6957128"/>
                <a:gd name="connsiteY2" fmla="*/ 41 h 2858721"/>
                <a:gd name="connsiteX3" fmla="*/ 6957128 w 6957128"/>
                <a:gd name="connsiteY3" fmla="*/ 1450267 h 2858721"/>
                <a:gd name="connsiteX0" fmla="*/ 0 w 6957128"/>
                <a:gd name="connsiteY0" fmla="*/ 2858727 h 2858727"/>
                <a:gd name="connsiteX1" fmla="*/ 2278891 w 6957128"/>
                <a:gd name="connsiteY1" fmla="*/ 1784221 h 2858727"/>
                <a:gd name="connsiteX2" fmla="*/ 4388819 w 6957128"/>
                <a:gd name="connsiteY2" fmla="*/ 47 h 2858727"/>
                <a:gd name="connsiteX3" fmla="*/ 6957128 w 6957128"/>
                <a:gd name="connsiteY3" fmla="*/ 1450273 h 2858727"/>
                <a:gd name="connsiteX0" fmla="*/ 0 w 6957128"/>
                <a:gd name="connsiteY0" fmla="*/ 2858727 h 2858727"/>
                <a:gd name="connsiteX1" fmla="*/ 2278891 w 6957128"/>
                <a:gd name="connsiteY1" fmla="*/ 1784221 h 2858727"/>
                <a:gd name="connsiteX2" fmla="*/ 4388819 w 6957128"/>
                <a:gd name="connsiteY2" fmla="*/ 47 h 2858727"/>
                <a:gd name="connsiteX3" fmla="*/ 6957128 w 6957128"/>
                <a:gd name="connsiteY3" fmla="*/ 1450273 h 2858727"/>
                <a:gd name="connsiteX0" fmla="*/ 0 w 6957128"/>
                <a:gd name="connsiteY0" fmla="*/ 2858727 h 2858727"/>
                <a:gd name="connsiteX1" fmla="*/ 2278891 w 6957128"/>
                <a:gd name="connsiteY1" fmla="*/ 1784221 h 2858727"/>
                <a:gd name="connsiteX2" fmla="*/ 4388819 w 6957128"/>
                <a:gd name="connsiteY2" fmla="*/ 47 h 2858727"/>
                <a:gd name="connsiteX3" fmla="*/ 6957128 w 6957128"/>
                <a:gd name="connsiteY3" fmla="*/ 1450273 h 2858727"/>
                <a:gd name="connsiteX4" fmla="*/ 0 w 6957128"/>
                <a:gd name="connsiteY4" fmla="*/ 2858727 h 2858727"/>
                <a:gd name="connsiteX0" fmla="*/ 0 w 6957328"/>
                <a:gd name="connsiteY0" fmla="*/ 2858727 h 2858727"/>
                <a:gd name="connsiteX1" fmla="*/ 2278891 w 6957328"/>
                <a:gd name="connsiteY1" fmla="*/ 1784221 h 2858727"/>
                <a:gd name="connsiteX2" fmla="*/ 4388819 w 6957328"/>
                <a:gd name="connsiteY2" fmla="*/ 47 h 2858727"/>
                <a:gd name="connsiteX3" fmla="*/ 6957128 w 6957328"/>
                <a:gd name="connsiteY3" fmla="*/ 1450273 h 2858727"/>
                <a:gd name="connsiteX4" fmla="*/ 4261321 w 6957328"/>
                <a:gd name="connsiteY4" fmla="*/ 1998140 h 2858727"/>
                <a:gd name="connsiteX5" fmla="*/ 0 w 6957328"/>
                <a:gd name="connsiteY5" fmla="*/ 2858727 h 2858727"/>
                <a:gd name="connsiteX0" fmla="*/ 0 w 6957328"/>
                <a:gd name="connsiteY0" fmla="*/ 2858727 h 2858727"/>
                <a:gd name="connsiteX1" fmla="*/ 2278891 w 6957328"/>
                <a:gd name="connsiteY1" fmla="*/ 1784221 h 2858727"/>
                <a:gd name="connsiteX2" fmla="*/ 4388819 w 6957328"/>
                <a:gd name="connsiteY2" fmla="*/ 47 h 2858727"/>
                <a:gd name="connsiteX3" fmla="*/ 6957128 w 6957328"/>
                <a:gd name="connsiteY3" fmla="*/ 1450273 h 2858727"/>
                <a:gd name="connsiteX4" fmla="*/ 4261321 w 6957328"/>
                <a:gd name="connsiteY4" fmla="*/ 1998140 h 2858727"/>
                <a:gd name="connsiteX5" fmla="*/ 2420348 w 6957328"/>
                <a:gd name="connsiteY5" fmla="*/ 2373354 h 2858727"/>
                <a:gd name="connsiteX6" fmla="*/ 0 w 6957328"/>
                <a:gd name="connsiteY6" fmla="*/ 2858727 h 2858727"/>
                <a:gd name="connsiteX0" fmla="*/ 0 w 6957128"/>
                <a:gd name="connsiteY0" fmla="*/ 2858727 h 2858727"/>
                <a:gd name="connsiteX1" fmla="*/ 2278891 w 6957128"/>
                <a:gd name="connsiteY1" fmla="*/ 1784221 h 2858727"/>
                <a:gd name="connsiteX2" fmla="*/ 4388819 w 6957128"/>
                <a:gd name="connsiteY2" fmla="*/ 47 h 2858727"/>
                <a:gd name="connsiteX3" fmla="*/ 6957128 w 6957128"/>
                <a:gd name="connsiteY3" fmla="*/ 1450273 h 2858727"/>
                <a:gd name="connsiteX4" fmla="*/ 4860953 w 6957128"/>
                <a:gd name="connsiteY4" fmla="*/ 1851715 h 2858727"/>
                <a:gd name="connsiteX5" fmla="*/ 4261321 w 6957128"/>
                <a:gd name="connsiteY5" fmla="*/ 1998140 h 2858727"/>
                <a:gd name="connsiteX6" fmla="*/ 2420348 w 6957128"/>
                <a:gd name="connsiteY6" fmla="*/ 2373354 h 2858727"/>
                <a:gd name="connsiteX7" fmla="*/ 0 w 6957128"/>
                <a:gd name="connsiteY7" fmla="*/ 2858727 h 2858727"/>
                <a:gd name="connsiteX0" fmla="*/ 0 w 6957128"/>
                <a:gd name="connsiteY0" fmla="*/ 2858727 h 2858727"/>
                <a:gd name="connsiteX1" fmla="*/ 2278891 w 6957128"/>
                <a:gd name="connsiteY1" fmla="*/ 1784221 h 2858727"/>
                <a:gd name="connsiteX2" fmla="*/ 4388819 w 6957128"/>
                <a:gd name="connsiteY2" fmla="*/ 47 h 2858727"/>
                <a:gd name="connsiteX3" fmla="*/ 6957128 w 6957128"/>
                <a:gd name="connsiteY3" fmla="*/ 1450273 h 2858727"/>
                <a:gd name="connsiteX4" fmla="*/ 4261321 w 6957128"/>
                <a:gd name="connsiteY4" fmla="*/ 1998140 h 2858727"/>
                <a:gd name="connsiteX5" fmla="*/ 2420348 w 6957128"/>
                <a:gd name="connsiteY5" fmla="*/ 2373354 h 2858727"/>
                <a:gd name="connsiteX6" fmla="*/ 0 w 6957128"/>
                <a:gd name="connsiteY6" fmla="*/ 2858727 h 2858727"/>
                <a:gd name="connsiteX0" fmla="*/ 0 w 6957128"/>
                <a:gd name="connsiteY0" fmla="*/ 2858727 h 2858727"/>
                <a:gd name="connsiteX1" fmla="*/ 2278891 w 6957128"/>
                <a:gd name="connsiteY1" fmla="*/ 1784221 h 2858727"/>
                <a:gd name="connsiteX2" fmla="*/ 4388819 w 6957128"/>
                <a:gd name="connsiteY2" fmla="*/ 47 h 2858727"/>
                <a:gd name="connsiteX3" fmla="*/ 6957128 w 6957128"/>
                <a:gd name="connsiteY3" fmla="*/ 1450273 h 2858727"/>
                <a:gd name="connsiteX4" fmla="*/ 4261321 w 6957128"/>
                <a:gd name="connsiteY4" fmla="*/ 1998140 h 2858727"/>
                <a:gd name="connsiteX5" fmla="*/ 0 w 6957128"/>
                <a:gd name="connsiteY5" fmla="*/ 2858727 h 2858727"/>
                <a:gd name="connsiteX0" fmla="*/ 0 w 7038562"/>
                <a:gd name="connsiteY0" fmla="*/ 2858727 h 3288510"/>
                <a:gd name="connsiteX1" fmla="*/ 2278891 w 7038562"/>
                <a:gd name="connsiteY1" fmla="*/ 1784221 h 3288510"/>
                <a:gd name="connsiteX2" fmla="*/ 4388819 w 7038562"/>
                <a:gd name="connsiteY2" fmla="*/ 47 h 3288510"/>
                <a:gd name="connsiteX3" fmla="*/ 6957128 w 7038562"/>
                <a:gd name="connsiteY3" fmla="*/ 1450273 h 3288510"/>
                <a:gd name="connsiteX4" fmla="*/ 7038562 w 7038562"/>
                <a:gd name="connsiteY4" fmla="*/ 3288510 h 3288510"/>
                <a:gd name="connsiteX5" fmla="*/ 0 w 7038562"/>
                <a:gd name="connsiteY5" fmla="*/ 2858727 h 3288510"/>
                <a:gd name="connsiteX0" fmla="*/ 0 w 7038562"/>
                <a:gd name="connsiteY0" fmla="*/ 2858727 h 3288510"/>
                <a:gd name="connsiteX1" fmla="*/ 2278891 w 7038562"/>
                <a:gd name="connsiteY1" fmla="*/ 1784221 h 3288510"/>
                <a:gd name="connsiteX2" fmla="*/ 4388819 w 7038562"/>
                <a:gd name="connsiteY2" fmla="*/ 47 h 3288510"/>
                <a:gd name="connsiteX3" fmla="*/ 6957128 w 7038562"/>
                <a:gd name="connsiteY3" fmla="*/ 1450273 h 3288510"/>
                <a:gd name="connsiteX4" fmla="*/ 7038562 w 7038562"/>
                <a:gd name="connsiteY4" fmla="*/ 3288510 h 3288510"/>
                <a:gd name="connsiteX5" fmla="*/ 1052767 w 7038562"/>
                <a:gd name="connsiteY5" fmla="*/ 2931599 h 3288510"/>
                <a:gd name="connsiteX6" fmla="*/ 0 w 7038562"/>
                <a:gd name="connsiteY6" fmla="*/ 2858727 h 3288510"/>
                <a:gd name="connsiteX0" fmla="*/ 609369 w 7647931"/>
                <a:gd name="connsiteY0" fmla="*/ 2858727 h 3380025"/>
                <a:gd name="connsiteX1" fmla="*/ 2888260 w 7647931"/>
                <a:gd name="connsiteY1" fmla="*/ 1784221 h 3380025"/>
                <a:gd name="connsiteX2" fmla="*/ 4998188 w 7647931"/>
                <a:gd name="connsiteY2" fmla="*/ 47 h 3380025"/>
                <a:gd name="connsiteX3" fmla="*/ 7566497 w 7647931"/>
                <a:gd name="connsiteY3" fmla="*/ 1450273 h 3380025"/>
                <a:gd name="connsiteX4" fmla="*/ 7647931 w 7647931"/>
                <a:gd name="connsiteY4" fmla="*/ 3288510 h 3380025"/>
                <a:gd name="connsiteX5" fmla="*/ 0 w 7647931"/>
                <a:gd name="connsiteY5" fmla="*/ 3380025 h 3380025"/>
                <a:gd name="connsiteX6" fmla="*/ 609369 w 7647931"/>
                <a:gd name="connsiteY6" fmla="*/ 2858727 h 3380025"/>
                <a:gd name="connsiteX0" fmla="*/ 609369 w 7647931"/>
                <a:gd name="connsiteY0" fmla="*/ 2858727 h 3380025"/>
                <a:gd name="connsiteX1" fmla="*/ 2888260 w 7647931"/>
                <a:gd name="connsiteY1" fmla="*/ 1784221 h 3380025"/>
                <a:gd name="connsiteX2" fmla="*/ 4998188 w 7647931"/>
                <a:gd name="connsiteY2" fmla="*/ 47 h 3380025"/>
                <a:gd name="connsiteX3" fmla="*/ 7566497 w 7647931"/>
                <a:gd name="connsiteY3" fmla="*/ 1450273 h 3380025"/>
                <a:gd name="connsiteX4" fmla="*/ 7647931 w 7647931"/>
                <a:gd name="connsiteY4" fmla="*/ 3288510 h 3380025"/>
                <a:gd name="connsiteX5" fmla="*/ 0 w 7647931"/>
                <a:gd name="connsiteY5" fmla="*/ 3380025 h 3380025"/>
                <a:gd name="connsiteX6" fmla="*/ 609369 w 7647931"/>
                <a:gd name="connsiteY6" fmla="*/ 2858727 h 3380025"/>
                <a:gd name="connsiteX0" fmla="*/ 609369 w 7647931"/>
                <a:gd name="connsiteY0" fmla="*/ 2858727 h 3380025"/>
                <a:gd name="connsiteX1" fmla="*/ 2888260 w 7647931"/>
                <a:gd name="connsiteY1" fmla="*/ 1784221 h 3380025"/>
                <a:gd name="connsiteX2" fmla="*/ 4998188 w 7647931"/>
                <a:gd name="connsiteY2" fmla="*/ 47 h 3380025"/>
                <a:gd name="connsiteX3" fmla="*/ 7566497 w 7647931"/>
                <a:gd name="connsiteY3" fmla="*/ 1450273 h 3380025"/>
                <a:gd name="connsiteX4" fmla="*/ 7647931 w 7647931"/>
                <a:gd name="connsiteY4" fmla="*/ 3288510 h 3380025"/>
                <a:gd name="connsiteX5" fmla="*/ 0 w 7647931"/>
                <a:gd name="connsiteY5" fmla="*/ 3380025 h 3380025"/>
                <a:gd name="connsiteX6" fmla="*/ 609369 w 7647931"/>
                <a:gd name="connsiteY6" fmla="*/ 2858727 h 3380025"/>
                <a:gd name="connsiteX0" fmla="*/ 609369 w 7647931"/>
                <a:gd name="connsiteY0" fmla="*/ 2858727 h 3380025"/>
                <a:gd name="connsiteX1" fmla="*/ 2888260 w 7647931"/>
                <a:gd name="connsiteY1" fmla="*/ 1784221 h 3380025"/>
                <a:gd name="connsiteX2" fmla="*/ 4998188 w 7647931"/>
                <a:gd name="connsiteY2" fmla="*/ 47 h 3380025"/>
                <a:gd name="connsiteX3" fmla="*/ 7566497 w 7647931"/>
                <a:gd name="connsiteY3" fmla="*/ 1450273 h 3380025"/>
                <a:gd name="connsiteX4" fmla="*/ 7647931 w 7647931"/>
                <a:gd name="connsiteY4" fmla="*/ 3288510 h 3380025"/>
                <a:gd name="connsiteX5" fmla="*/ 0 w 7647931"/>
                <a:gd name="connsiteY5" fmla="*/ 3380025 h 3380025"/>
                <a:gd name="connsiteX6" fmla="*/ 609369 w 7647931"/>
                <a:gd name="connsiteY6" fmla="*/ 2858727 h 3380025"/>
                <a:gd name="connsiteX0" fmla="*/ 7647931 w 7734194"/>
                <a:gd name="connsiteY0" fmla="*/ 3288510 h 3380025"/>
                <a:gd name="connsiteX1" fmla="*/ 0 w 7734194"/>
                <a:gd name="connsiteY1" fmla="*/ 3380025 h 3380025"/>
                <a:gd name="connsiteX2" fmla="*/ 609369 w 7734194"/>
                <a:gd name="connsiteY2" fmla="*/ 2858727 h 3380025"/>
                <a:gd name="connsiteX3" fmla="*/ 2888260 w 7734194"/>
                <a:gd name="connsiteY3" fmla="*/ 1784221 h 3380025"/>
                <a:gd name="connsiteX4" fmla="*/ 4998188 w 7734194"/>
                <a:gd name="connsiteY4" fmla="*/ 47 h 3380025"/>
                <a:gd name="connsiteX5" fmla="*/ 7566497 w 7734194"/>
                <a:gd name="connsiteY5" fmla="*/ 1450273 h 3380025"/>
                <a:gd name="connsiteX6" fmla="*/ 7734194 w 7734194"/>
                <a:gd name="connsiteY6" fmla="*/ 3363553 h 3380025"/>
                <a:gd name="connsiteX0" fmla="*/ 7647931 w 7647931"/>
                <a:gd name="connsiteY0" fmla="*/ 3288510 h 3380025"/>
                <a:gd name="connsiteX1" fmla="*/ 0 w 7647931"/>
                <a:gd name="connsiteY1" fmla="*/ 3380025 h 3380025"/>
                <a:gd name="connsiteX2" fmla="*/ 609369 w 7647931"/>
                <a:gd name="connsiteY2" fmla="*/ 2858727 h 3380025"/>
                <a:gd name="connsiteX3" fmla="*/ 2888260 w 7647931"/>
                <a:gd name="connsiteY3" fmla="*/ 1784221 h 3380025"/>
                <a:gd name="connsiteX4" fmla="*/ 4998188 w 7647931"/>
                <a:gd name="connsiteY4" fmla="*/ 47 h 3380025"/>
                <a:gd name="connsiteX5" fmla="*/ 7566497 w 7647931"/>
                <a:gd name="connsiteY5" fmla="*/ 1450273 h 3380025"/>
                <a:gd name="connsiteX0" fmla="*/ 0 w 7566497"/>
                <a:gd name="connsiteY0" fmla="*/ 3380025 h 3380025"/>
                <a:gd name="connsiteX1" fmla="*/ 609369 w 7566497"/>
                <a:gd name="connsiteY1" fmla="*/ 2858727 h 3380025"/>
                <a:gd name="connsiteX2" fmla="*/ 2888260 w 7566497"/>
                <a:gd name="connsiteY2" fmla="*/ 1784221 h 3380025"/>
                <a:gd name="connsiteX3" fmla="*/ 4998188 w 7566497"/>
                <a:gd name="connsiteY3" fmla="*/ 47 h 3380025"/>
                <a:gd name="connsiteX4" fmla="*/ 7566497 w 7566497"/>
                <a:gd name="connsiteY4" fmla="*/ 1450273 h 3380025"/>
                <a:gd name="connsiteX0" fmla="*/ 0 w 6957128"/>
                <a:gd name="connsiteY0" fmla="*/ 2858727 h 2858727"/>
                <a:gd name="connsiteX1" fmla="*/ 2278891 w 6957128"/>
                <a:gd name="connsiteY1" fmla="*/ 1784221 h 2858727"/>
                <a:gd name="connsiteX2" fmla="*/ 4388819 w 6957128"/>
                <a:gd name="connsiteY2" fmla="*/ 47 h 2858727"/>
                <a:gd name="connsiteX3" fmla="*/ 6957128 w 6957128"/>
                <a:gd name="connsiteY3" fmla="*/ 1450273 h 2858727"/>
              </a:gdLst>
              <a:ahLst/>
              <a:cxnLst>
                <a:cxn ang="0">
                  <a:pos x="connsiteX0" y="connsiteY0"/>
                </a:cxn>
                <a:cxn ang="0">
                  <a:pos x="connsiteX1" y="connsiteY1"/>
                </a:cxn>
                <a:cxn ang="0">
                  <a:pos x="connsiteX2" y="connsiteY2"/>
                </a:cxn>
                <a:cxn ang="0">
                  <a:pos x="connsiteX3" y="connsiteY3"/>
                </a:cxn>
              </a:cxnLst>
              <a:rect l="l" t="t" r="r" b="b"/>
              <a:pathLst>
                <a:path w="6957128" h="2858727">
                  <a:moveTo>
                    <a:pt x="0" y="2858727"/>
                  </a:moveTo>
                  <a:cubicBezTo>
                    <a:pt x="789222" y="2766887"/>
                    <a:pt x="1579339" y="2459536"/>
                    <a:pt x="2278891" y="1784221"/>
                  </a:cubicBezTo>
                  <a:cubicBezTo>
                    <a:pt x="2978443" y="1108906"/>
                    <a:pt x="3472354" y="-8355"/>
                    <a:pt x="4388819" y="47"/>
                  </a:cubicBezTo>
                  <a:cubicBezTo>
                    <a:pt x="5305284" y="8449"/>
                    <a:pt x="5336404" y="1068907"/>
                    <a:pt x="6957128" y="1450273"/>
                  </a:cubicBezTo>
                </a:path>
              </a:pathLst>
            </a:custGeom>
            <a:noFill/>
            <a:ln w="38100" cap="rnd">
              <a:solidFill>
                <a:schemeClr val="bg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Oval 7"/>
            <p:cNvSpPr/>
            <p:nvPr/>
          </p:nvSpPr>
          <p:spPr>
            <a:xfrm>
              <a:off x="6315639" y="2536135"/>
              <a:ext cx="1833746" cy="515399"/>
            </a:xfrm>
            <a:custGeom>
              <a:avLst/>
              <a:gdLst>
                <a:gd name="connsiteX0" fmla="*/ 0 w 1676400"/>
                <a:gd name="connsiteY0" fmla="*/ 865824 h 1731647"/>
                <a:gd name="connsiteX1" fmla="*/ 838200 w 1676400"/>
                <a:gd name="connsiteY1" fmla="*/ 0 h 1731647"/>
                <a:gd name="connsiteX2" fmla="*/ 1676400 w 1676400"/>
                <a:gd name="connsiteY2" fmla="*/ 865824 h 1731647"/>
                <a:gd name="connsiteX3" fmla="*/ 838200 w 1676400"/>
                <a:gd name="connsiteY3" fmla="*/ 1731648 h 1731647"/>
                <a:gd name="connsiteX4" fmla="*/ 0 w 1676400"/>
                <a:gd name="connsiteY4" fmla="*/ 865824 h 1731647"/>
                <a:gd name="connsiteX0" fmla="*/ 838200 w 1676400"/>
                <a:gd name="connsiteY0" fmla="*/ 1731648 h 1823088"/>
                <a:gd name="connsiteX1" fmla="*/ 0 w 1676400"/>
                <a:gd name="connsiteY1" fmla="*/ 865824 h 1823088"/>
                <a:gd name="connsiteX2" fmla="*/ 838200 w 1676400"/>
                <a:gd name="connsiteY2" fmla="*/ 0 h 1823088"/>
                <a:gd name="connsiteX3" fmla="*/ 1676400 w 1676400"/>
                <a:gd name="connsiteY3" fmla="*/ 865824 h 1823088"/>
                <a:gd name="connsiteX4" fmla="*/ 929640 w 1676400"/>
                <a:gd name="connsiteY4" fmla="*/ 1823088 h 1823088"/>
                <a:gd name="connsiteX0" fmla="*/ 45180 w 5210054"/>
                <a:gd name="connsiteY0" fmla="*/ 2556839 h 2556839"/>
                <a:gd name="connsiteX1" fmla="*/ 3533654 w 5210054"/>
                <a:gd name="connsiteY1" fmla="*/ 865824 h 2556839"/>
                <a:gd name="connsiteX2" fmla="*/ 4371854 w 5210054"/>
                <a:gd name="connsiteY2" fmla="*/ 0 h 2556839"/>
                <a:gd name="connsiteX3" fmla="*/ 5210054 w 5210054"/>
                <a:gd name="connsiteY3" fmla="*/ 865824 h 2556839"/>
                <a:gd name="connsiteX4" fmla="*/ 4463294 w 5210054"/>
                <a:gd name="connsiteY4" fmla="*/ 1823088 h 2556839"/>
                <a:gd name="connsiteX0" fmla="*/ 0 w 5164874"/>
                <a:gd name="connsiteY0" fmla="*/ 2556839 h 2556839"/>
                <a:gd name="connsiteX1" fmla="*/ 3488474 w 5164874"/>
                <a:gd name="connsiteY1" fmla="*/ 865824 h 2556839"/>
                <a:gd name="connsiteX2" fmla="*/ 4326674 w 5164874"/>
                <a:gd name="connsiteY2" fmla="*/ 0 h 2556839"/>
                <a:gd name="connsiteX3" fmla="*/ 5164874 w 5164874"/>
                <a:gd name="connsiteY3" fmla="*/ 865824 h 2556839"/>
                <a:gd name="connsiteX4" fmla="*/ 4418114 w 5164874"/>
                <a:gd name="connsiteY4" fmla="*/ 1823088 h 2556839"/>
                <a:gd name="connsiteX0" fmla="*/ 0 w 5164874"/>
                <a:gd name="connsiteY0" fmla="*/ 2556839 h 2556839"/>
                <a:gd name="connsiteX1" fmla="*/ 3488474 w 5164874"/>
                <a:gd name="connsiteY1" fmla="*/ 865824 h 2556839"/>
                <a:gd name="connsiteX2" fmla="*/ 4326674 w 5164874"/>
                <a:gd name="connsiteY2" fmla="*/ 0 h 2556839"/>
                <a:gd name="connsiteX3" fmla="*/ 5164874 w 5164874"/>
                <a:gd name="connsiteY3" fmla="*/ 865824 h 2556839"/>
                <a:gd name="connsiteX4" fmla="*/ 4418114 w 5164874"/>
                <a:gd name="connsiteY4" fmla="*/ 1823088 h 2556839"/>
                <a:gd name="connsiteX0" fmla="*/ 0 w 5164874"/>
                <a:gd name="connsiteY0" fmla="*/ 2556839 h 2556839"/>
                <a:gd name="connsiteX1" fmla="*/ 2651754 w 5164874"/>
                <a:gd name="connsiteY1" fmla="*/ 1180491 h 2556839"/>
                <a:gd name="connsiteX2" fmla="*/ 3488474 w 5164874"/>
                <a:gd name="connsiteY2" fmla="*/ 865824 h 2556839"/>
                <a:gd name="connsiteX3" fmla="*/ 4326674 w 5164874"/>
                <a:gd name="connsiteY3" fmla="*/ 0 h 2556839"/>
                <a:gd name="connsiteX4" fmla="*/ 5164874 w 5164874"/>
                <a:gd name="connsiteY4" fmla="*/ 865824 h 2556839"/>
                <a:gd name="connsiteX5" fmla="*/ 4418114 w 5164874"/>
                <a:gd name="connsiteY5" fmla="*/ 1823088 h 2556839"/>
                <a:gd name="connsiteX0" fmla="*/ 0 w 5164874"/>
                <a:gd name="connsiteY0" fmla="*/ 2556839 h 2556839"/>
                <a:gd name="connsiteX1" fmla="*/ 2234503 w 5164874"/>
                <a:gd name="connsiteY1" fmla="*/ 1482332 h 2556839"/>
                <a:gd name="connsiteX2" fmla="*/ 3488474 w 5164874"/>
                <a:gd name="connsiteY2" fmla="*/ 865824 h 2556839"/>
                <a:gd name="connsiteX3" fmla="*/ 4326674 w 5164874"/>
                <a:gd name="connsiteY3" fmla="*/ 0 h 2556839"/>
                <a:gd name="connsiteX4" fmla="*/ 5164874 w 5164874"/>
                <a:gd name="connsiteY4" fmla="*/ 865824 h 2556839"/>
                <a:gd name="connsiteX5" fmla="*/ 4418114 w 5164874"/>
                <a:gd name="connsiteY5" fmla="*/ 1823088 h 2556839"/>
                <a:gd name="connsiteX0" fmla="*/ 0 w 5164874"/>
                <a:gd name="connsiteY0" fmla="*/ 2556839 h 2556839"/>
                <a:gd name="connsiteX1" fmla="*/ 2234503 w 5164874"/>
                <a:gd name="connsiteY1" fmla="*/ 1482332 h 2556839"/>
                <a:gd name="connsiteX2" fmla="*/ 3488474 w 5164874"/>
                <a:gd name="connsiteY2" fmla="*/ 865824 h 2556839"/>
                <a:gd name="connsiteX3" fmla="*/ 4326674 w 5164874"/>
                <a:gd name="connsiteY3" fmla="*/ 0 h 2556839"/>
                <a:gd name="connsiteX4" fmla="*/ 5164874 w 5164874"/>
                <a:gd name="connsiteY4" fmla="*/ 865824 h 2556839"/>
                <a:gd name="connsiteX5" fmla="*/ 4418114 w 5164874"/>
                <a:gd name="connsiteY5" fmla="*/ 1823088 h 2556839"/>
                <a:gd name="connsiteX0" fmla="*/ 0 w 5164874"/>
                <a:gd name="connsiteY0" fmla="*/ 2556839 h 2556839"/>
                <a:gd name="connsiteX1" fmla="*/ 2234503 w 5164874"/>
                <a:gd name="connsiteY1" fmla="*/ 1482332 h 2556839"/>
                <a:gd name="connsiteX2" fmla="*/ 3488474 w 5164874"/>
                <a:gd name="connsiteY2" fmla="*/ 865824 h 2556839"/>
                <a:gd name="connsiteX3" fmla="*/ 4326674 w 5164874"/>
                <a:gd name="connsiteY3" fmla="*/ 0 h 2556839"/>
                <a:gd name="connsiteX4" fmla="*/ 5164874 w 5164874"/>
                <a:gd name="connsiteY4" fmla="*/ 865824 h 2556839"/>
                <a:gd name="connsiteX5" fmla="*/ 4418114 w 5164874"/>
                <a:gd name="connsiteY5" fmla="*/ 1823088 h 2556839"/>
                <a:gd name="connsiteX0" fmla="*/ 0 w 5164874"/>
                <a:gd name="connsiteY0" fmla="*/ 2556839 h 2556839"/>
                <a:gd name="connsiteX1" fmla="*/ 2234503 w 5164874"/>
                <a:gd name="connsiteY1" fmla="*/ 1482332 h 2556839"/>
                <a:gd name="connsiteX2" fmla="*/ 4326674 w 5164874"/>
                <a:gd name="connsiteY2" fmla="*/ 0 h 2556839"/>
                <a:gd name="connsiteX3" fmla="*/ 5164874 w 5164874"/>
                <a:gd name="connsiteY3" fmla="*/ 865824 h 2556839"/>
                <a:gd name="connsiteX4" fmla="*/ 4418114 w 5164874"/>
                <a:gd name="connsiteY4" fmla="*/ 1823088 h 2556839"/>
                <a:gd name="connsiteX0" fmla="*/ 0 w 5164874"/>
                <a:gd name="connsiteY0" fmla="*/ 2876435 h 2876435"/>
                <a:gd name="connsiteX1" fmla="*/ 2234503 w 5164874"/>
                <a:gd name="connsiteY1" fmla="*/ 1801928 h 2876435"/>
                <a:gd name="connsiteX2" fmla="*/ 4317797 w 5164874"/>
                <a:gd name="connsiteY2" fmla="*/ 0 h 2876435"/>
                <a:gd name="connsiteX3" fmla="*/ 5164874 w 5164874"/>
                <a:gd name="connsiteY3" fmla="*/ 1185420 h 2876435"/>
                <a:gd name="connsiteX4" fmla="*/ 4418114 w 5164874"/>
                <a:gd name="connsiteY4" fmla="*/ 2142684 h 2876435"/>
                <a:gd name="connsiteX0" fmla="*/ 0 w 5164874"/>
                <a:gd name="connsiteY0" fmla="*/ 2883790 h 2883790"/>
                <a:gd name="connsiteX1" fmla="*/ 2110216 w 5164874"/>
                <a:gd name="connsiteY1" fmla="*/ 1747140 h 2883790"/>
                <a:gd name="connsiteX2" fmla="*/ 4317797 w 5164874"/>
                <a:gd name="connsiteY2" fmla="*/ 7355 h 2883790"/>
                <a:gd name="connsiteX3" fmla="*/ 5164874 w 5164874"/>
                <a:gd name="connsiteY3" fmla="*/ 1192775 h 2883790"/>
                <a:gd name="connsiteX4" fmla="*/ 4418114 w 5164874"/>
                <a:gd name="connsiteY4" fmla="*/ 2150039 h 2883790"/>
                <a:gd name="connsiteX0" fmla="*/ 0 w 5164874"/>
                <a:gd name="connsiteY0" fmla="*/ 2857388 h 2857388"/>
                <a:gd name="connsiteX1" fmla="*/ 2110216 w 5164874"/>
                <a:gd name="connsiteY1" fmla="*/ 1720738 h 2857388"/>
                <a:gd name="connsiteX2" fmla="*/ 4442085 w 5164874"/>
                <a:gd name="connsiteY2" fmla="*/ 7586 h 2857388"/>
                <a:gd name="connsiteX3" fmla="*/ 5164874 w 5164874"/>
                <a:gd name="connsiteY3" fmla="*/ 1166373 h 2857388"/>
                <a:gd name="connsiteX4" fmla="*/ 4418114 w 5164874"/>
                <a:gd name="connsiteY4" fmla="*/ 2123637 h 2857388"/>
                <a:gd name="connsiteX0" fmla="*/ 0 w 5963864"/>
                <a:gd name="connsiteY0" fmla="*/ 2866842 h 2866842"/>
                <a:gd name="connsiteX1" fmla="*/ 2110216 w 5963864"/>
                <a:gd name="connsiteY1" fmla="*/ 1730192 h 2866842"/>
                <a:gd name="connsiteX2" fmla="*/ 4442085 w 5963864"/>
                <a:gd name="connsiteY2" fmla="*/ 17040 h 2866842"/>
                <a:gd name="connsiteX3" fmla="*/ 5963864 w 5963864"/>
                <a:gd name="connsiteY3" fmla="*/ 971640 h 2866842"/>
                <a:gd name="connsiteX4" fmla="*/ 4418114 w 5963864"/>
                <a:gd name="connsiteY4" fmla="*/ 2133091 h 2866842"/>
                <a:gd name="connsiteX0" fmla="*/ 0 w 7021215"/>
                <a:gd name="connsiteY0" fmla="*/ 2866842 h 2866842"/>
                <a:gd name="connsiteX1" fmla="*/ 2110216 w 7021215"/>
                <a:gd name="connsiteY1" fmla="*/ 1730192 h 2866842"/>
                <a:gd name="connsiteX2" fmla="*/ 4442085 w 7021215"/>
                <a:gd name="connsiteY2" fmla="*/ 17040 h 2866842"/>
                <a:gd name="connsiteX3" fmla="*/ 5963864 w 7021215"/>
                <a:gd name="connsiteY3" fmla="*/ 971640 h 2866842"/>
                <a:gd name="connsiteX4" fmla="*/ 6957128 w 7021215"/>
                <a:gd name="connsiteY4" fmla="*/ 1458388 h 2866842"/>
                <a:gd name="connsiteX0" fmla="*/ 0 w 7021215"/>
                <a:gd name="connsiteY0" fmla="*/ 2866842 h 2866842"/>
                <a:gd name="connsiteX1" fmla="*/ 2110216 w 7021215"/>
                <a:gd name="connsiteY1" fmla="*/ 1730192 h 2866842"/>
                <a:gd name="connsiteX2" fmla="*/ 4442085 w 7021215"/>
                <a:gd name="connsiteY2" fmla="*/ 17040 h 2866842"/>
                <a:gd name="connsiteX3" fmla="*/ 5963864 w 7021215"/>
                <a:gd name="connsiteY3" fmla="*/ 971640 h 2866842"/>
                <a:gd name="connsiteX4" fmla="*/ 6957128 w 7021215"/>
                <a:gd name="connsiteY4" fmla="*/ 1458388 h 2866842"/>
                <a:gd name="connsiteX0" fmla="*/ 0 w 6957128"/>
                <a:gd name="connsiteY0" fmla="*/ 2866842 h 2866842"/>
                <a:gd name="connsiteX1" fmla="*/ 2110216 w 6957128"/>
                <a:gd name="connsiteY1" fmla="*/ 1730192 h 2866842"/>
                <a:gd name="connsiteX2" fmla="*/ 4442085 w 6957128"/>
                <a:gd name="connsiteY2" fmla="*/ 17040 h 2866842"/>
                <a:gd name="connsiteX3" fmla="*/ 5963864 w 6957128"/>
                <a:gd name="connsiteY3" fmla="*/ 971640 h 2866842"/>
                <a:gd name="connsiteX4" fmla="*/ 6957128 w 6957128"/>
                <a:gd name="connsiteY4" fmla="*/ 1458388 h 2866842"/>
                <a:gd name="connsiteX0" fmla="*/ 0 w 6957128"/>
                <a:gd name="connsiteY0" fmla="*/ 2879635 h 2879635"/>
                <a:gd name="connsiteX1" fmla="*/ 2110216 w 6957128"/>
                <a:gd name="connsiteY1" fmla="*/ 1742985 h 2879635"/>
                <a:gd name="connsiteX2" fmla="*/ 4442085 w 6957128"/>
                <a:gd name="connsiteY2" fmla="*/ 29833 h 2879635"/>
                <a:gd name="connsiteX3" fmla="*/ 5448220 w 6957128"/>
                <a:gd name="connsiteY3" fmla="*/ 677663 h 2879635"/>
                <a:gd name="connsiteX4" fmla="*/ 5963864 w 6957128"/>
                <a:gd name="connsiteY4" fmla="*/ 984433 h 2879635"/>
                <a:gd name="connsiteX5" fmla="*/ 6957128 w 6957128"/>
                <a:gd name="connsiteY5" fmla="*/ 1471181 h 2879635"/>
                <a:gd name="connsiteX0" fmla="*/ 0 w 6957128"/>
                <a:gd name="connsiteY0" fmla="*/ 2888186 h 2888186"/>
                <a:gd name="connsiteX1" fmla="*/ 2110216 w 6957128"/>
                <a:gd name="connsiteY1" fmla="*/ 1751536 h 2888186"/>
                <a:gd name="connsiteX2" fmla="*/ 4388819 w 6957128"/>
                <a:gd name="connsiteY2" fmla="*/ 29506 h 2888186"/>
                <a:gd name="connsiteX3" fmla="*/ 5448220 w 6957128"/>
                <a:gd name="connsiteY3" fmla="*/ 686214 h 2888186"/>
                <a:gd name="connsiteX4" fmla="*/ 5963864 w 6957128"/>
                <a:gd name="connsiteY4" fmla="*/ 992984 h 2888186"/>
                <a:gd name="connsiteX5" fmla="*/ 6957128 w 6957128"/>
                <a:gd name="connsiteY5" fmla="*/ 1479732 h 2888186"/>
                <a:gd name="connsiteX0" fmla="*/ 0 w 6957128"/>
                <a:gd name="connsiteY0" fmla="*/ 2858866 h 2858866"/>
                <a:gd name="connsiteX1" fmla="*/ 2110216 w 6957128"/>
                <a:gd name="connsiteY1" fmla="*/ 1722216 h 2858866"/>
                <a:gd name="connsiteX2" fmla="*/ 4388819 w 6957128"/>
                <a:gd name="connsiteY2" fmla="*/ 186 h 2858866"/>
                <a:gd name="connsiteX3" fmla="*/ 5448220 w 6957128"/>
                <a:gd name="connsiteY3" fmla="*/ 656894 h 2858866"/>
                <a:gd name="connsiteX4" fmla="*/ 5963864 w 6957128"/>
                <a:gd name="connsiteY4" fmla="*/ 963664 h 2858866"/>
                <a:gd name="connsiteX5" fmla="*/ 6957128 w 6957128"/>
                <a:gd name="connsiteY5" fmla="*/ 1450412 h 2858866"/>
                <a:gd name="connsiteX0" fmla="*/ 0 w 6957128"/>
                <a:gd name="connsiteY0" fmla="*/ 2871449 h 2871449"/>
                <a:gd name="connsiteX1" fmla="*/ 2110216 w 6957128"/>
                <a:gd name="connsiteY1" fmla="*/ 1734799 h 2871449"/>
                <a:gd name="connsiteX2" fmla="*/ 4388819 w 6957128"/>
                <a:gd name="connsiteY2" fmla="*/ 12769 h 2871449"/>
                <a:gd name="connsiteX3" fmla="*/ 5963864 w 6957128"/>
                <a:gd name="connsiteY3" fmla="*/ 976247 h 2871449"/>
                <a:gd name="connsiteX4" fmla="*/ 6957128 w 6957128"/>
                <a:gd name="connsiteY4" fmla="*/ 1462995 h 2871449"/>
                <a:gd name="connsiteX0" fmla="*/ 0 w 6957128"/>
                <a:gd name="connsiteY0" fmla="*/ 2870745 h 2870745"/>
                <a:gd name="connsiteX1" fmla="*/ 2110216 w 6957128"/>
                <a:gd name="connsiteY1" fmla="*/ 1734095 h 2870745"/>
                <a:gd name="connsiteX2" fmla="*/ 4388819 w 6957128"/>
                <a:gd name="connsiteY2" fmla="*/ 12065 h 2870745"/>
                <a:gd name="connsiteX3" fmla="*/ 5963864 w 6957128"/>
                <a:gd name="connsiteY3" fmla="*/ 975543 h 2870745"/>
                <a:gd name="connsiteX4" fmla="*/ 6957128 w 6957128"/>
                <a:gd name="connsiteY4" fmla="*/ 1462291 h 2870745"/>
                <a:gd name="connsiteX0" fmla="*/ 0 w 6957128"/>
                <a:gd name="connsiteY0" fmla="*/ 2870745 h 2870745"/>
                <a:gd name="connsiteX1" fmla="*/ 2110216 w 6957128"/>
                <a:gd name="connsiteY1" fmla="*/ 1734095 h 2870745"/>
                <a:gd name="connsiteX2" fmla="*/ 4388819 w 6957128"/>
                <a:gd name="connsiteY2" fmla="*/ 12065 h 2870745"/>
                <a:gd name="connsiteX3" fmla="*/ 5963864 w 6957128"/>
                <a:gd name="connsiteY3" fmla="*/ 975543 h 2870745"/>
                <a:gd name="connsiteX4" fmla="*/ 6957128 w 6957128"/>
                <a:gd name="connsiteY4" fmla="*/ 1462291 h 2870745"/>
                <a:gd name="connsiteX0" fmla="*/ 0 w 6957128"/>
                <a:gd name="connsiteY0" fmla="*/ 2870745 h 2870745"/>
                <a:gd name="connsiteX1" fmla="*/ 2110216 w 6957128"/>
                <a:gd name="connsiteY1" fmla="*/ 1734095 h 2870745"/>
                <a:gd name="connsiteX2" fmla="*/ 4388819 w 6957128"/>
                <a:gd name="connsiteY2" fmla="*/ 12065 h 2870745"/>
                <a:gd name="connsiteX3" fmla="*/ 5963864 w 6957128"/>
                <a:gd name="connsiteY3" fmla="*/ 975543 h 2870745"/>
                <a:gd name="connsiteX4" fmla="*/ 6957128 w 6957128"/>
                <a:gd name="connsiteY4" fmla="*/ 1462291 h 2870745"/>
                <a:gd name="connsiteX0" fmla="*/ 0 w 6957128"/>
                <a:gd name="connsiteY0" fmla="*/ 2872556 h 2872556"/>
                <a:gd name="connsiteX1" fmla="*/ 2278891 w 6957128"/>
                <a:gd name="connsiteY1" fmla="*/ 1798050 h 2872556"/>
                <a:gd name="connsiteX2" fmla="*/ 4388819 w 6957128"/>
                <a:gd name="connsiteY2" fmla="*/ 13876 h 2872556"/>
                <a:gd name="connsiteX3" fmla="*/ 5963864 w 6957128"/>
                <a:gd name="connsiteY3" fmla="*/ 977354 h 2872556"/>
                <a:gd name="connsiteX4" fmla="*/ 6957128 w 6957128"/>
                <a:gd name="connsiteY4" fmla="*/ 1464102 h 2872556"/>
                <a:gd name="connsiteX0" fmla="*/ 0 w 6957128"/>
                <a:gd name="connsiteY0" fmla="*/ 2872556 h 2872556"/>
                <a:gd name="connsiteX1" fmla="*/ 2278891 w 6957128"/>
                <a:gd name="connsiteY1" fmla="*/ 1798050 h 2872556"/>
                <a:gd name="connsiteX2" fmla="*/ 4388819 w 6957128"/>
                <a:gd name="connsiteY2" fmla="*/ 13876 h 2872556"/>
                <a:gd name="connsiteX3" fmla="*/ 5963864 w 6957128"/>
                <a:gd name="connsiteY3" fmla="*/ 977354 h 2872556"/>
                <a:gd name="connsiteX4" fmla="*/ 6957128 w 6957128"/>
                <a:gd name="connsiteY4" fmla="*/ 1464102 h 2872556"/>
                <a:gd name="connsiteX0" fmla="*/ 0 w 6957128"/>
                <a:gd name="connsiteY0" fmla="*/ 2872556 h 2872556"/>
                <a:gd name="connsiteX1" fmla="*/ 2278891 w 6957128"/>
                <a:gd name="connsiteY1" fmla="*/ 1798050 h 2872556"/>
                <a:gd name="connsiteX2" fmla="*/ 4388819 w 6957128"/>
                <a:gd name="connsiteY2" fmla="*/ 13876 h 2872556"/>
                <a:gd name="connsiteX3" fmla="*/ 5963864 w 6957128"/>
                <a:gd name="connsiteY3" fmla="*/ 977354 h 2872556"/>
                <a:gd name="connsiteX4" fmla="*/ 6957128 w 6957128"/>
                <a:gd name="connsiteY4" fmla="*/ 1464102 h 2872556"/>
                <a:gd name="connsiteX0" fmla="*/ 0 w 6957128"/>
                <a:gd name="connsiteY0" fmla="*/ 2858680 h 2858680"/>
                <a:gd name="connsiteX1" fmla="*/ 2278891 w 6957128"/>
                <a:gd name="connsiteY1" fmla="*/ 1784174 h 2858680"/>
                <a:gd name="connsiteX2" fmla="*/ 4388819 w 6957128"/>
                <a:gd name="connsiteY2" fmla="*/ 0 h 2858680"/>
                <a:gd name="connsiteX3" fmla="*/ 5963864 w 6957128"/>
                <a:gd name="connsiteY3" fmla="*/ 963478 h 2858680"/>
                <a:gd name="connsiteX4" fmla="*/ 6957128 w 6957128"/>
                <a:gd name="connsiteY4" fmla="*/ 1450226 h 2858680"/>
                <a:gd name="connsiteX0" fmla="*/ 0 w 6957128"/>
                <a:gd name="connsiteY0" fmla="*/ 2858680 h 2858680"/>
                <a:gd name="connsiteX1" fmla="*/ 2278891 w 6957128"/>
                <a:gd name="connsiteY1" fmla="*/ 1784174 h 2858680"/>
                <a:gd name="connsiteX2" fmla="*/ 4388819 w 6957128"/>
                <a:gd name="connsiteY2" fmla="*/ 0 h 2858680"/>
                <a:gd name="connsiteX3" fmla="*/ 5963864 w 6957128"/>
                <a:gd name="connsiteY3" fmla="*/ 963478 h 2858680"/>
                <a:gd name="connsiteX4" fmla="*/ 6957128 w 6957128"/>
                <a:gd name="connsiteY4" fmla="*/ 1450226 h 2858680"/>
                <a:gd name="connsiteX0" fmla="*/ 0 w 6957128"/>
                <a:gd name="connsiteY0" fmla="*/ 2858680 h 2858680"/>
                <a:gd name="connsiteX1" fmla="*/ 2278891 w 6957128"/>
                <a:gd name="connsiteY1" fmla="*/ 1784174 h 2858680"/>
                <a:gd name="connsiteX2" fmla="*/ 4388819 w 6957128"/>
                <a:gd name="connsiteY2" fmla="*/ 0 h 2858680"/>
                <a:gd name="connsiteX3" fmla="*/ 5963864 w 6957128"/>
                <a:gd name="connsiteY3" fmla="*/ 963478 h 2858680"/>
                <a:gd name="connsiteX4" fmla="*/ 6957128 w 6957128"/>
                <a:gd name="connsiteY4" fmla="*/ 1450226 h 2858680"/>
                <a:gd name="connsiteX0" fmla="*/ 0 w 6957128"/>
                <a:gd name="connsiteY0" fmla="*/ 2858680 h 2858680"/>
                <a:gd name="connsiteX1" fmla="*/ 2278891 w 6957128"/>
                <a:gd name="connsiteY1" fmla="*/ 1784174 h 2858680"/>
                <a:gd name="connsiteX2" fmla="*/ 4388819 w 6957128"/>
                <a:gd name="connsiteY2" fmla="*/ 0 h 2858680"/>
                <a:gd name="connsiteX3" fmla="*/ 5963864 w 6957128"/>
                <a:gd name="connsiteY3" fmla="*/ 963478 h 2858680"/>
                <a:gd name="connsiteX4" fmla="*/ 6957128 w 6957128"/>
                <a:gd name="connsiteY4" fmla="*/ 1450226 h 2858680"/>
                <a:gd name="connsiteX0" fmla="*/ 0 w 6957128"/>
                <a:gd name="connsiteY0" fmla="*/ 2858694 h 2858694"/>
                <a:gd name="connsiteX1" fmla="*/ 2278891 w 6957128"/>
                <a:gd name="connsiteY1" fmla="*/ 1784188 h 2858694"/>
                <a:gd name="connsiteX2" fmla="*/ 4388819 w 6957128"/>
                <a:gd name="connsiteY2" fmla="*/ 14 h 2858694"/>
                <a:gd name="connsiteX3" fmla="*/ 5963864 w 6957128"/>
                <a:gd name="connsiteY3" fmla="*/ 963492 h 2858694"/>
                <a:gd name="connsiteX4" fmla="*/ 6957128 w 6957128"/>
                <a:gd name="connsiteY4" fmla="*/ 1450240 h 2858694"/>
                <a:gd name="connsiteX0" fmla="*/ 0 w 6957128"/>
                <a:gd name="connsiteY0" fmla="*/ 2858696 h 2858696"/>
                <a:gd name="connsiteX1" fmla="*/ 2278891 w 6957128"/>
                <a:gd name="connsiteY1" fmla="*/ 1784190 h 2858696"/>
                <a:gd name="connsiteX2" fmla="*/ 4388819 w 6957128"/>
                <a:gd name="connsiteY2" fmla="*/ 16 h 2858696"/>
                <a:gd name="connsiteX3" fmla="*/ 5963864 w 6957128"/>
                <a:gd name="connsiteY3" fmla="*/ 963494 h 2858696"/>
                <a:gd name="connsiteX4" fmla="*/ 6957128 w 6957128"/>
                <a:gd name="connsiteY4" fmla="*/ 1450242 h 2858696"/>
                <a:gd name="connsiteX0" fmla="*/ 0 w 6957128"/>
                <a:gd name="connsiteY0" fmla="*/ 2860548 h 2860548"/>
                <a:gd name="connsiteX1" fmla="*/ 2278891 w 6957128"/>
                <a:gd name="connsiteY1" fmla="*/ 1786042 h 2860548"/>
                <a:gd name="connsiteX2" fmla="*/ 4388819 w 6957128"/>
                <a:gd name="connsiteY2" fmla="*/ 1868 h 2860548"/>
                <a:gd name="connsiteX3" fmla="*/ 6957128 w 6957128"/>
                <a:gd name="connsiteY3" fmla="*/ 1452094 h 2860548"/>
                <a:gd name="connsiteX0" fmla="*/ 0 w 6957128"/>
                <a:gd name="connsiteY0" fmla="*/ 2860619 h 2860619"/>
                <a:gd name="connsiteX1" fmla="*/ 2278891 w 6957128"/>
                <a:gd name="connsiteY1" fmla="*/ 1786113 h 2860619"/>
                <a:gd name="connsiteX2" fmla="*/ 4388819 w 6957128"/>
                <a:gd name="connsiteY2" fmla="*/ 1939 h 2860619"/>
                <a:gd name="connsiteX3" fmla="*/ 6957128 w 6957128"/>
                <a:gd name="connsiteY3" fmla="*/ 1452165 h 2860619"/>
                <a:gd name="connsiteX0" fmla="*/ 0 w 6957128"/>
                <a:gd name="connsiteY0" fmla="*/ 2860634 h 2860634"/>
                <a:gd name="connsiteX1" fmla="*/ 2278891 w 6957128"/>
                <a:gd name="connsiteY1" fmla="*/ 1786128 h 2860634"/>
                <a:gd name="connsiteX2" fmla="*/ 4388819 w 6957128"/>
                <a:gd name="connsiteY2" fmla="*/ 1954 h 2860634"/>
                <a:gd name="connsiteX3" fmla="*/ 6957128 w 6957128"/>
                <a:gd name="connsiteY3" fmla="*/ 1452180 h 2860634"/>
                <a:gd name="connsiteX0" fmla="*/ 0 w 6957128"/>
                <a:gd name="connsiteY0" fmla="*/ 2858747 h 2858747"/>
                <a:gd name="connsiteX1" fmla="*/ 2278891 w 6957128"/>
                <a:gd name="connsiteY1" fmla="*/ 1784241 h 2858747"/>
                <a:gd name="connsiteX2" fmla="*/ 4388819 w 6957128"/>
                <a:gd name="connsiteY2" fmla="*/ 67 h 2858747"/>
                <a:gd name="connsiteX3" fmla="*/ 6957128 w 6957128"/>
                <a:gd name="connsiteY3" fmla="*/ 1450293 h 2858747"/>
                <a:gd name="connsiteX0" fmla="*/ 0 w 6957128"/>
                <a:gd name="connsiteY0" fmla="*/ 2858723 h 2858723"/>
                <a:gd name="connsiteX1" fmla="*/ 2278891 w 6957128"/>
                <a:gd name="connsiteY1" fmla="*/ 1784217 h 2858723"/>
                <a:gd name="connsiteX2" fmla="*/ 4388819 w 6957128"/>
                <a:gd name="connsiteY2" fmla="*/ 43 h 2858723"/>
                <a:gd name="connsiteX3" fmla="*/ 6957128 w 6957128"/>
                <a:gd name="connsiteY3" fmla="*/ 1450269 h 2858723"/>
                <a:gd name="connsiteX0" fmla="*/ 0 w 6957128"/>
                <a:gd name="connsiteY0" fmla="*/ 2858721 h 2858721"/>
                <a:gd name="connsiteX1" fmla="*/ 2278891 w 6957128"/>
                <a:gd name="connsiteY1" fmla="*/ 1784215 h 2858721"/>
                <a:gd name="connsiteX2" fmla="*/ 4388819 w 6957128"/>
                <a:gd name="connsiteY2" fmla="*/ 41 h 2858721"/>
                <a:gd name="connsiteX3" fmla="*/ 6957128 w 6957128"/>
                <a:gd name="connsiteY3" fmla="*/ 1450267 h 2858721"/>
                <a:gd name="connsiteX0" fmla="*/ 0 w 6957128"/>
                <a:gd name="connsiteY0" fmla="*/ 2858727 h 2858727"/>
                <a:gd name="connsiteX1" fmla="*/ 2278891 w 6957128"/>
                <a:gd name="connsiteY1" fmla="*/ 1784221 h 2858727"/>
                <a:gd name="connsiteX2" fmla="*/ 4388819 w 6957128"/>
                <a:gd name="connsiteY2" fmla="*/ 47 h 2858727"/>
                <a:gd name="connsiteX3" fmla="*/ 6957128 w 6957128"/>
                <a:gd name="connsiteY3" fmla="*/ 1450273 h 2858727"/>
                <a:gd name="connsiteX0" fmla="*/ 0 w 6957128"/>
                <a:gd name="connsiteY0" fmla="*/ 2858727 h 2858727"/>
                <a:gd name="connsiteX1" fmla="*/ 2278891 w 6957128"/>
                <a:gd name="connsiteY1" fmla="*/ 1784221 h 2858727"/>
                <a:gd name="connsiteX2" fmla="*/ 4388819 w 6957128"/>
                <a:gd name="connsiteY2" fmla="*/ 47 h 2858727"/>
                <a:gd name="connsiteX3" fmla="*/ 6957128 w 6957128"/>
                <a:gd name="connsiteY3" fmla="*/ 1450273 h 2858727"/>
                <a:gd name="connsiteX0" fmla="*/ 0 w 4678237"/>
                <a:gd name="connsiteY0" fmla="*/ 1784221 h 1784221"/>
                <a:gd name="connsiteX1" fmla="*/ 2109928 w 4678237"/>
                <a:gd name="connsiteY1" fmla="*/ 47 h 1784221"/>
                <a:gd name="connsiteX2" fmla="*/ 4678237 w 4678237"/>
                <a:gd name="connsiteY2" fmla="*/ 1450273 h 1784221"/>
                <a:gd name="connsiteX0" fmla="*/ 0 w 2568309"/>
                <a:gd name="connsiteY0" fmla="*/ 0 h 1450226"/>
                <a:gd name="connsiteX1" fmla="*/ 2568309 w 2568309"/>
                <a:gd name="connsiteY1" fmla="*/ 1450226 h 1450226"/>
                <a:gd name="connsiteX0" fmla="*/ 0 w 2473630"/>
                <a:gd name="connsiteY0" fmla="*/ 0 h 1733925"/>
                <a:gd name="connsiteX1" fmla="*/ 2473630 w 2473630"/>
                <a:gd name="connsiteY1" fmla="*/ 1733925 h 1733925"/>
                <a:gd name="connsiteX0" fmla="*/ 0 w 1716201"/>
                <a:gd name="connsiteY0" fmla="*/ 627863 h 627920"/>
                <a:gd name="connsiteX1" fmla="*/ 1716201 w 1716201"/>
                <a:gd name="connsiteY1" fmla="*/ 83049 h 627920"/>
                <a:gd name="connsiteX0" fmla="*/ 0 w 1716201"/>
                <a:gd name="connsiteY0" fmla="*/ 544814 h 545025"/>
                <a:gd name="connsiteX1" fmla="*/ 1716201 w 1716201"/>
                <a:gd name="connsiteY1" fmla="*/ 0 h 545025"/>
                <a:gd name="connsiteX0" fmla="*/ 0 w 1716201"/>
                <a:gd name="connsiteY0" fmla="*/ 544814 h 608003"/>
                <a:gd name="connsiteX1" fmla="*/ 1716201 w 1716201"/>
                <a:gd name="connsiteY1" fmla="*/ 0 h 608003"/>
                <a:gd name="connsiteX0" fmla="*/ 0 w 1716201"/>
                <a:gd name="connsiteY0" fmla="*/ 544814 h 592492"/>
                <a:gd name="connsiteX1" fmla="*/ 1716201 w 1716201"/>
                <a:gd name="connsiteY1" fmla="*/ 0 h 592492"/>
                <a:gd name="connsiteX0" fmla="*/ 0 w 1716201"/>
                <a:gd name="connsiteY0" fmla="*/ 544814 h 623614"/>
                <a:gd name="connsiteX1" fmla="*/ 1716201 w 1716201"/>
                <a:gd name="connsiteY1" fmla="*/ 0 h 623614"/>
                <a:gd name="connsiteX0" fmla="*/ 0 w 1719652"/>
                <a:gd name="connsiteY0" fmla="*/ 826976 h 888784"/>
                <a:gd name="connsiteX1" fmla="*/ 1719652 w 1719652"/>
                <a:gd name="connsiteY1" fmla="*/ 0 h 888784"/>
                <a:gd name="connsiteX0" fmla="*/ 0 w 1719652"/>
                <a:gd name="connsiteY0" fmla="*/ 653096 h 724385"/>
                <a:gd name="connsiteX1" fmla="*/ 1719652 w 1719652"/>
                <a:gd name="connsiteY1" fmla="*/ 0 h 724385"/>
                <a:gd name="connsiteX0" fmla="*/ 0 w 1729922"/>
                <a:gd name="connsiteY0" fmla="*/ 322550 h 422977"/>
                <a:gd name="connsiteX1" fmla="*/ 1729922 w 1729922"/>
                <a:gd name="connsiteY1" fmla="*/ 0 h 422977"/>
              </a:gdLst>
              <a:ahLst/>
              <a:cxnLst>
                <a:cxn ang="0">
                  <a:pos x="connsiteX0" y="connsiteY0"/>
                </a:cxn>
                <a:cxn ang="0">
                  <a:pos x="connsiteX1" y="connsiteY1"/>
                </a:cxn>
              </a:cxnLst>
              <a:rect l="l" t="t" r="r" b="b"/>
              <a:pathLst>
                <a:path w="1729922" h="422977">
                  <a:moveTo>
                    <a:pt x="0" y="322550"/>
                  </a:moveTo>
                  <a:cubicBezTo>
                    <a:pt x="454142" y="649762"/>
                    <a:pt x="1028053" y="79484"/>
                    <a:pt x="1729922" y="0"/>
                  </a:cubicBezTo>
                </a:path>
              </a:pathLst>
            </a:custGeom>
            <a:noFill/>
            <a:ln w="38100" cap="rnd">
              <a:solidFill>
                <a:schemeClr val="bg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TextBox 12"/>
            <p:cNvSpPr txBox="1"/>
            <p:nvPr/>
          </p:nvSpPr>
          <p:spPr>
            <a:xfrm>
              <a:off x="1162581" y="6019800"/>
              <a:ext cx="1081446" cy="338554"/>
            </a:xfrm>
            <a:prstGeom prst="rect">
              <a:avLst/>
            </a:prstGeom>
            <a:noFill/>
          </p:spPr>
          <p:txBody>
            <a:bodyPr wrap="non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a:r>
                <a:rPr lang="en-US" sz="1600" b="0" dirty="0">
                  <a:solidFill>
                    <a:schemeClr val="tx1"/>
                  </a:solidFill>
                  <a:latin typeface="+mj-lt"/>
                </a:rPr>
                <a:t>Innovation</a:t>
              </a:r>
            </a:p>
          </p:txBody>
        </p:sp>
        <p:sp>
          <p:nvSpPr>
            <p:cNvPr id="14" name="TextBox 13"/>
            <p:cNvSpPr txBox="1"/>
            <p:nvPr/>
          </p:nvSpPr>
          <p:spPr>
            <a:xfrm>
              <a:off x="3135714" y="6019800"/>
              <a:ext cx="815673" cy="338554"/>
            </a:xfrm>
            <a:prstGeom prst="rect">
              <a:avLst/>
            </a:prstGeom>
            <a:noFill/>
          </p:spPr>
          <p:txBody>
            <a:bodyPr wrap="non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a:r>
                <a:rPr lang="en-US" sz="1600" b="0">
                  <a:solidFill>
                    <a:schemeClr val="tx1"/>
                  </a:solidFill>
                  <a:latin typeface="+mj-lt"/>
                </a:rPr>
                <a:t>Growth</a:t>
              </a:r>
              <a:endParaRPr lang="en-US" sz="1600" b="0" dirty="0">
                <a:solidFill>
                  <a:schemeClr val="tx1"/>
                </a:solidFill>
                <a:latin typeface="+mj-lt"/>
              </a:endParaRPr>
            </a:p>
          </p:txBody>
        </p:sp>
        <p:sp>
          <p:nvSpPr>
            <p:cNvPr id="15" name="TextBox 14"/>
            <p:cNvSpPr txBox="1"/>
            <p:nvPr/>
          </p:nvSpPr>
          <p:spPr>
            <a:xfrm>
              <a:off x="4934584" y="6019800"/>
              <a:ext cx="912109" cy="338554"/>
            </a:xfrm>
            <a:prstGeom prst="rect">
              <a:avLst/>
            </a:prstGeom>
            <a:noFill/>
          </p:spPr>
          <p:txBody>
            <a:bodyPr wrap="non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a:r>
                <a:rPr lang="en-US" sz="1600" b="0">
                  <a:solidFill>
                    <a:schemeClr val="tx1"/>
                  </a:solidFill>
                  <a:latin typeface="+mj-lt"/>
                </a:rPr>
                <a:t>Maturity</a:t>
              </a:r>
              <a:endParaRPr lang="en-US" sz="1600" b="0" dirty="0">
                <a:solidFill>
                  <a:schemeClr val="tx1"/>
                </a:solidFill>
                <a:latin typeface="+mj-lt"/>
              </a:endParaRPr>
            </a:p>
          </p:txBody>
        </p:sp>
        <p:sp>
          <p:nvSpPr>
            <p:cNvPr id="16" name="TextBox 15"/>
            <p:cNvSpPr txBox="1"/>
            <p:nvPr/>
          </p:nvSpPr>
          <p:spPr>
            <a:xfrm>
              <a:off x="6829173" y="6019800"/>
              <a:ext cx="803425" cy="338554"/>
            </a:xfrm>
            <a:prstGeom prst="rect">
              <a:avLst/>
            </a:prstGeom>
            <a:noFill/>
          </p:spPr>
          <p:txBody>
            <a:bodyPr wrap="non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a:r>
                <a:rPr lang="en-US" sz="1600" b="0">
                  <a:solidFill>
                    <a:schemeClr val="tx1"/>
                  </a:solidFill>
                  <a:latin typeface="+mj-lt"/>
                </a:rPr>
                <a:t>Decline</a:t>
              </a:r>
              <a:endParaRPr lang="en-US" sz="1600" b="0" dirty="0">
                <a:solidFill>
                  <a:schemeClr val="tx1"/>
                </a:solidFill>
                <a:latin typeface="+mj-lt"/>
              </a:endParaRPr>
            </a:p>
          </p:txBody>
        </p:sp>
        <p:sp>
          <p:nvSpPr>
            <p:cNvPr id="17" name="TextBox 16"/>
            <p:cNvSpPr txBox="1"/>
            <p:nvPr/>
          </p:nvSpPr>
          <p:spPr>
            <a:xfrm>
              <a:off x="6866122" y="2971800"/>
              <a:ext cx="1306267" cy="584776"/>
            </a:xfrm>
            <a:prstGeom prst="rect">
              <a:avLst/>
            </a:prstGeom>
            <a:noFill/>
          </p:spPr>
          <p:txBody>
            <a:bodyPr wrap="non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a:r>
                <a:rPr lang="en-US" sz="1600" b="0" dirty="0">
                  <a:solidFill>
                    <a:schemeClr val="bg1"/>
                  </a:solidFill>
                  <a:latin typeface="+mj-lt"/>
                </a:rPr>
                <a:t>Extending</a:t>
              </a:r>
            </a:p>
            <a:p>
              <a:pPr algn="ctr"/>
              <a:r>
                <a:rPr lang="en-US" sz="1600" b="0" dirty="0">
                  <a:solidFill>
                    <a:schemeClr val="bg1"/>
                  </a:solidFill>
                  <a:latin typeface="+mj-lt"/>
                </a:rPr>
                <a:t>Existing Ideas</a:t>
              </a:r>
            </a:p>
          </p:txBody>
        </p:sp>
        <p:cxnSp>
          <p:nvCxnSpPr>
            <p:cNvPr id="18" name="Straight Arrow Connector 17"/>
            <p:cNvCxnSpPr/>
            <p:nvPr/>
          </p:nvCxnSpPr>
          <p:spPr>
            <a:xfrm>
              <a:off x="762000" y="5943600"/>
              <a:ext cx="7772400" cy="0"/>
            </a:xfrm>
            <a:prstGeom prst="straightConnector1">
              <a:avLst/>
            </a:prstGeom>
            <a:ln w="41275" cap="rnd">
              <a:solidFill>
                <a:schemeClr val="tx1">
                  <a:lumMod val="75000"/>
                  <a:lumOff val="2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762000" y="1752600"/>
              <a:ext cx="0" cy="4191000"/>
            </a:xfrm>
            <a:prstGeom prst="straightConnector1">
              <a:avLst/>
            </a:prstGeom>
            <a:ln w="41275" cap="rnd">
              <a:solidFill>
                <a:schemeClr val="tx1">
                  <a:lumMod val="75000"/>
                  <a:lumOff val="25000"/>
                </a:schemeClr>
              </a:solidFill>
              <a:tailEnd type="arrow"/>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rot="16200000">
              <a:off x="-1288951" y="3371951"/>
              <a:ext cx="3460553" cy="400110"/>
            </a:xfrm>
            <a:prstGeom prst="rect">
              <a:avLst/>
            </a:prstGeom>
            <a:noFill/>
          </p:spPr>
          <p:txBody>
            <a:bodyPr wrap="non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a:r>
                <a:rPr lang="en-US" b="0" dirty="0">
                  <a:solidFill>
                    <a:schemeClr val="tx1"/>
                  </a:solidFill>
                  <a:latin typeface="+mj-lt"/>
                </a:rPr>
                <a:t>Popularity (SJR / Impact Factor)</a:t>
              </a:r>
            </a:p>
          </p:txBody>
        </p:sp>
      </p:grpSp>
      <p:sp>
        <p:nvSpPr>
          <p:cNvPr id="21" name="Right Arrow 20"/>
          <p:cNvSpPr/>
          <p:nvPr/>
        </p:nvSpPr>
        <p:spPr>
          <a:xfrm>
            <a:off x="4953000" y="6369278"/>
            <a:ext cx="685800" cy="363379"/>
          </a:xfrm>
          <a:prstGeom prst="rightArrow">
            <a:avLst/>
          </a:prstGeom>
          <a:gradFill flip="none" rotWithShape="1">
            <a:gsLst>
              <a:gs pos="100000">
                <a:sysClr val="window" lastClr="FFFFFF">
                  <a:lumMod val="100000"/>
                  <a:alpha val="50000"/>
                </a:sysClr>
              </a:gs>
              <a:gs pos="0">
                <a:sysClr val="window" lastClr="FFFFFF">
                  <a:alpha val="0"/>
                </a:sys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2" name="Rectangle 21"/>
          <p:cNvSpPr/>
          <p:nvPr/>
        </p:nvSpPr>
        <p:spPr>
          <a:xfrm>
            <a:off x="1104900" y="2351780"/>
            <a:ext cx="381000" cy="381000"/>
          </a:xfrm>
          <a:prstGeom prst="rect">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Rectangle 22"/>
          <p:cNvSpPr/>
          <p:nvPr/>
        </p:nvSpPr>
        <p:spPr>
          <a:xfrm>
            <a:off x="1104900" y="1826092"/>
            <a:ext cx="381000" cy="381000"/>
          </a:xfrm>
          <a:prstGeom prst="rect">
            <a:avLst/>
          </a:prstGeom>
          <a:solidFill>
            <a:schemeClr val="accent4"/>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TextBox 23"/>
          <p:cNvSpPr txBox="1"/>
          <p:nvPr/>
        </p:nvSpPr>
        <p:spPr>
          <a:xfrm>
            <a:off x="1562100" y="2351780"/>
            <a:ext cx="3018775" cy="369332"/>
          </a:xfrm>
          <a:prstGeom prst="rect">
            <a:avLst/>
          </a:prstGeom>
          <a:noFill/>
        </p:spPr>
        <p:txBody>
          <a:bodyPr wrap="none" rtlCol="0">
            <a:spAutoFit/>
          </a:bodyPr>
          <a:lstStyle/>
          <a:p>
            <a:r>
              <a:rPr lang="en-US" b="1" dirty="0"/>
              <a:t>Obscure or Declining Journals</a:t>
            </a:r>
          </a:p>
        </p:txBody>
      </p:sp>
      <p:sp>
        <p:nvSpPr>
          <p:cNvPr id="25" name="TextBox 24"/>
          <p:cNvSpPr txBox="1"/>
          <p:nvPr/>
        </p:nvSpPr>
        <p:spPr>
          <a:xfrm>
            <a:off x="1562100" y="1826092"/>
            <a:ext cx="3256157" cy="369332"/>
          </a:xfrm>
          <a:prstGeom prst="rect">
            <a:avLst/>
          </a:prstGeom>
          <a:noFill/>
        </p:spPr>
        <p:txBody>
          <a:bodyPr wrap="none" rtlCol="0">
            <a:spAutoFit/>
          </a:bodyPr>
          <a:lstStyle/>
          <a:p>
            <a:r>
              <a:rPr lang="en-US" b="1" dirty="0"/>
              <a:t>Popular or Mainstream Journals</a:t>
            </a:r>
          </a:p>
        </p:txBody>
      </p:sp>
      <p:sp>
        <p:nvSpPr>
          <p:cNvPr id="26" name="Rounded Rectangular Callout 25"/>
          <p:cNvSpPr/>
          <p:nvPr/>
        </p:nvSpPr>
        <p:spPr>
          <a:xfrm>
            <a:off x="1104899" y="3175576"/>
            <a:ext cx="1743705" cy="1236272"/>
          </a:xfrm>
          <a:prstGeom prst="wedgeRoundRectCallout">
            <a:avLst>
              <a:gd name="adj1" fmla="val 26605"/>
              <a:gd name="adj2" fmla="val 120909"/>
              <a:gd name="adj3" fmla="val 1666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t>OVER 20,000</a:t>
            </a:r>
          </a:p>
          <a:p>
            <a:pPr algn="ctr"/>
            <a:r>
              <a:rPr lang="en-US" sz="2400" b="1" dirty="0"/>
              <a:t>Journals</a:t>
            </a:r>
          </a:p>
        </p:txBody>
      </p:sp>
      <p:sp>
        <p:nvSpPr>
          <p:cNvPr id="27" name="TextBox 26"/>
          <p:cNvSpPr txBox="1"/>
          <p:nvPr/>
        </p:nvSpPr>
        <p:spPr>
          <a:xfrm>
            <a:off x="4179987" y="3499040"/>
            <a:ext cx="2032734" cy="1323439"/>
          </a:xfrm>
          <a:prstGeom prst="rect">
            <a:avLst/>
          </a:prstGeom>
          <a:noFill/>
        </p:spPr>
        <p:txBody>
          <a:bodyPr wrap="square" rtlCol="0">
            <a:spAutoFit/>
          </a:bodyPr>
          <a:lstStyle>
            <a:defPPr>
              <a:defRPr lang="en-US"/>
            </a:defPPr>
            <a:lvl1pPr>
              <a:defRPr sz="2000" b="1">
                <a:solidFill>
                  <a:schemeClr val="tx1">
                    <a:lumMod val="65000"/>
                    <a:lumOff val="35000"/>
                  </a:schemeClr>
                </a:solidFill>
                <a:latin typeface="Arial" pitchFamily="34" charset="0"/>
                <a:cs typeface="Arial" pitchFamily="34" charset="0"/>
              </a:defRPr>
            </a:lvl1pPr>
          </a:lstStyle>
          <a:p>
            <a:pPr algn="ctr"/>
            <a:r>
              <a:rPr lang="en-US" sz="1600" b="0" dirty="0">
                <a:solidFill>
                  <a:schemeClr val="bg1"/>
                </a:solidFill>
                <a:latin typeface="+mj-lt"/>
              </a:rPr>
              <a:t>Mainstream Databases are only interested to index Popular Journals to maintain IF or SJR</a:t>
            </a:r>
          </a:p>
        </p:txBody>
      </p:sp>
    </p:spTree>
    <p:extLst>
      <p:ext uri="{BB962C8B-B14F-4D97-AF65-F5344CB8AC3E}">
        <p14:creationId xmlns:p14="http://schemas.microsoft.com/office/powerpoint/2010/main" val="28331121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2800" dirty="0"/>
              <a:t>Breakthrough Ideas and Innovations are Found in Obscure Articles</a:t>
            </a:r>
            <a:br>
              <a:rPr lang="en-US" sz="2800" dirty="0"/>
            </a:br>
            <a:r>
              <a:rPr lang="zh-TW" altLang="en-US" sz="2800" dirty="0"/>
              <a:t>創新的想法與發明都是先來自無名氣文章</a:t>
            </a:r>
            <a:endParaRPr lang="en-US" sz="2800" dirty="0"/>
          </a:p>
        </p:txBody>
      </p:sp>
      <p:pic>
        <p:nvPicPr>
          <p:cNvPr id="5" name="Picture 4" descr="Blockchain.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6036" y="1955251"/>
            <a:ext cx="7224666" cy="4467465"/>
          </a:xfrm>
          <a:prstGeom prst="rect">
            <a:avLst/>
          </a:prstGeom>
        </p:spPr>
      </p:pic>
    </p:spTree>
    <p:extLst>
      <p:ext uri="{BB962C8B-B14F-4D97-AF65-F5344CB8AC3E}">
        <p14:creationId xmlns:p14="http://schemas.microsoft.com/office/powerpoint/2010/main" val="28611144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2800" dirty="0"/>
              <a:t>Breakthrough Ideas and Innovations are Found in Obscure Articles</a:t>
            </a:r>
            <a:br>
              <a:rPr lang="en-US" sz="2800" dirty="0"/>
            </a:br>
            <a:r>
              <a:rPr lang="zh-TW" altLang="en-US" sz="2800" dirty="0"/>
              <a:t>創新的想法與發明都是先來自無名氣文章</a:t>
            </a:r>
            <a:r>
              <a:rPr lang="en-US" altLang="zh-TW" sz="2800" dirty="0"/>
              <a:t>2</a:t>
            </a:r>
            <a:endParaRPr lang="en-US" sz="2800" dirty="0"/>
          </a:p>
        </p:txBody>
      </p:sp>
      <p:pic>
        <p:nvPicPr>
          <p:cNvPr id="2" name="Picture 1" descr="1 (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651" y="1879693"/>
            <a:ext cx="7473100" cy="4616152"/>
          </a:xfrm>
          <a:prstGeom prst="rect">
            <a:avLst/>
          </a:prstGeom>
        </p:spPr>
      </p:pic>
    </p:spTree>
    <p:extLst>
      <p:ext uri="{BB962C8B-B14F-4D97-AF65-F5344CB8AC3E}">
        <p14:creationId xmlns:p14="http://schemas.microsoft.com/office/powerpoint/2010/main" val="37003975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sz="2800" dirty="0"/>
              <a:t>Declining Ideas and Innovations are also Found in Obscure Articles</a:t>
            </a:r>
            <a:br>
              <a:rPr lang="en-US" sz="2800" dirty="0"/>
            </a:br>
            <a:r>
              <a:rPr lang="zh-TW" altLang="en-US" sz="2800" dirty="0"/>
              <a:t>討論度開始下滑的主題與創新都可以在不知名期刊找到</a:t>
            </a:r>
            <a:endParaRPr lang="en-US" sz="2800" dirty="0"/>
          </a:p>
        </p:txBody>
      </p:sp>
      <p:pic>
        <p:nvPicPr>
          <p:cNvPr id="4" name="Picture 3" descr="1 (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5052" y="1918372"/>
            <a:ext cx="7372846" cy="4579888"/>
          </a:xfrm>
          <a:prstGeom prst="rect">
            <a:avLst/>
          </a:prstGeom>
        </p:spPr>
      </p:pic>
    </p:spTree>
    <p:extLst>
      <p:ext uri="{BB962C8B-B14F-4D97-AF65-F5344CB8AC3E}">
        <p14:creationId xmlns:p14="http://schemas.microsoft.com/office/powerpoint/2010/main" val="29407674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Waveform.thmx</Template>
  <TotalTime>185564</TotalTime>
  <Words>1707</Words>
  <Application>Microsoft Office PowerPoint</Application>
  <PresentationFormat>On-screen Show (4:3)</PresentationFormat>
  <Paragraphs>146</Paragraphs>
  <Slides>17</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 Rounded MT Bold</vt:lpstr>
      <vt:lpstr>Calibri</vt:lpstr>
      <vt:lpstr>Candara</vt:lpstr>
      <vt:lpstr>Symbol</vt:lpstr>
      <vt:lpstr>Waveform</vt:lpstr>
      <vt:lpstr>J-Gate 最全面性的期刊資料庫 The Most Comprehensive Journal Database  </vt:lpstr>
      <vt:lpstr>Mainstream vs Obscure Journals</vt:lpstr>
      <vt:lpstr>Impact Factor (IF) 與 Scimago Journal Ranking (SJR) 是甚麼與我們該注意此事?</vt:lpstr>
      <vt:lpstr>沒有圖書館可以訂閱所有的期刊</vt:lpstr>
      <vt:lpstr>新點子與破壞式創新從何而來?</vt:lpstr>
      <vt:lpstr>PowerPoint Presentation</vt:lpstr>
      <vt:lpstr>Breakthrough Ideas and Innovations are Found in Obscure Articles 創新的想法與發明都是先來自無名氣文章</vt:lpstr>
      <vt:lpstr>Breakthrough Ideas and Innovations are Found in Obscure Articles 創新的想法與發明都是先來自無名氣文章2</vt:lpstr>
      <vt:lpstr>Declining Ideas and Innovations are also Found in Obscure Articles 討論度開始下滑的主題與創新都可以在不知名期刊找到</vt:lpstr>
      <vt:lpstr>然而，要做到建立龐大的期刊資料庫實在不容易</vt:lpstr>
      <vt:lpstr>jGate可以立即增廣您的期刊目錄!</vt:lpstr>
      <vt:lpstr>Content Sources 內容來源 (12,000+ 出版社 來自 135 個國家)</vt:lpstr>
      <vt:lpstr>jGate幫您盡快找到您需要的期刊</vt:lpstr>
      <vt:lpstr>Powerful Usage Reporting Tool 有效的使用數據報告</vt:lpstr>
      <vt:lpstr>J-Gate is a Must-have Research Tool jGate是您必須擁有的工具</vt:lpstr>
      <vt:lpstr>Summary</vt:lpstr>
      <vt:lpstr>J-Gate Covers your Journal Gap and Reduces Journal Expenditure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taiwan.pms</cp:lastModifiedBy>
  <cp:revision>397</cp:revision>
  <cp:lastPrinted>2019-08-25T07:19:31Z</cp:lastPrinted>
  <dcterms:created xsi:type="dcterms:W3CDTF">2017-10-03T12:26:18Z</dcterms:created>
  <dcterms:modified xsi:type="dcterms:W3CDTF">2019-12-26T03:00:45Z</dcterms:modified>
</cp:coreProperties>
</file>