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36"/>
  </p:notesMasterIdLst>
  <p:handoutMasterIdLst>
    <p:handoutMasterId r:id="rId37"/>
  </p:handoutMasterIdLst>
  <p:sldIdLst>
    <p:sldId id="298" r:id="rId5"/>
    <p:sldId id="300" r:id="rId6"/>
    <p:sldId id="301" r:id="rId7"/>
    <p:sldId id="302" r:id="rId8"/>
    <p:sldId id="303" r:id="rId9"/>
    <p:sldId id="304" r:id="rId10"/>
    <p:sldId id="306" r:id="rId11"/>
    <p:sldId id="305" r:id="rId12"/>
    <p:sldId id="307" r:id="rId13"/>
    <p:sldId id="308" r:id="rId14"/>
    <p:sldId id="309" r:id="rId15"/>
    <p:sldId id="310" r:id="rId16"/>
    <p:sldId id="311" r:id="rId17"/>
    <p:sldId id="312" r:id="rId18"/>
    <p:sldId id="313" r:id="rId19"/>
    <p:sldId id="314" r:id="rId20"/>
    <p:sldId id="316" r:id="rId21"/>
    <p:sldId id="315" r:id="rId22"/>
    <p:sldId id="317" r:id="rId23"/>
    <p:sldId id="318" r:id="rId24"/>
    <p:sldId id="321" r:id="rId25"/>
    <p:sldId id="319" r:id="rId26"/>
    <p:sldId id="320" r:id="rId27"/>
    <p:sldId id="322" r:id="rId28"/>
    <p:sldId id="323" r:id="rId29"/>
    <p:sldId id="324" r:id="rId30"/>
    <p:sldId id="325" r:id="rId31"/>
    <p:sldId id="326" r:id="rId32"/>
    <p:sldId id="327" r:id="rId33"/>
    <p:sldId id="328" r:id="rId34"/>
    <p:sldId id="329" r:id="rId35"/>
  </p:sldIdLst>
  <p:sldSz cx="12192000" cy="6858000"/>
  <p:notesSz cx="6858000" cy="9144000"/>
  <p:defaultTextStyle>
    <a:defPPr rtl="0"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3211F"/>
    <a:srgbClr val="CCECFF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282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xmlns="" id="{F72E5F1D-01CC-4BB1-A9A5-133896035BF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xmlns="" id="{86B8AD8B-6D2B-49D1-85AF-38CC6C9F6E1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3FB249-2D76-420A-805D-DD668B2B1558}" type="datetime1">
              <a:rPr lang="zh-TW" altLang="en-US" smtClean="0"/>
              <a:t>2022/8/1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66C071C0-5D56-4B9A-B16E-7B395A97E69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B2BA4EAA-86C6-47D9-9DFE-2AB498F570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002037-B4DD-4E9E-BA88-457AB8DF5C94}" type="slidenum">
              <a:rPr lang="en-US" altLang="zh-TW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57245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11B031AF-D0BD-462A-B92C-E55F13D4825D}" type="datetime1">
              <a:rPr lang="zh-TW" altLang="en-US" smtClean="0"/>
              <a:t>2022/8/1</a:t>
            </a:fld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zh-TW" altLang="en-US" noProof="0"/>
          </a:p>
        </p:txBody>
      </p:sp>
      <p:sp>
        <p:nvSpPr>
          <p:cNvPr id="5" name="備忘稿預留位置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F7475197-EF76-48B8-96B8-921BFA77342C}" type="slidenum">
              <a:rPr lang="en-US" altLang="zh-TW" smtClean="0"/>
              <a:pPr/>
              <a:t>‹#›</a:t>
            </a:fld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220481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7475197-EF76-48B8-96B8-921BFA77342C}" type="slidenum">
              <a:rPr lang="en-US" altLang="zh-TW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1</a:t>
            </a:fld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93632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7475197-EF76-48B8-96B8-921BFA77342C}" type="slidenum">
              <a:rPr lang="en-US" altLang="zh-TW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2</a:t>
            </a:fld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26624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 hasCustomPrompt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zh-TW" altLang="en-US" noProof="0"/>
              <a:t>按一下以編輯母片副標題樣式</a:t>
            </a:r>
          </a:p>
        </p:txBody>
      </p:sp>
      <p:cxnSp>
        <p:nvCxnSpPr>
          <p:cNvPr id="9" name="直線接點​​(S) 8">
            <a:extLst>
              <a:ext uri="{FF2B5EF4-FFF2-40B4-BE49-F238E27FC236}">
                <a16:creationId xmlns:a16="http://schemas.microsoft.com/office/drawing/2014/main" xmlns="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289DA92-2ACA-4B28-9F98-F9343EB37ABF}" type="datetime1">
              <a:rPr lang="zh-TW" altLang="en-US" noProof="0" smtClean="0"/>
              <a:t>2022/8/1</a:t>
            </a:fld>
            <a:endParaRPr lang="zh-TW" altLang="en-US" noProof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noProof="0"/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xmlns="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altLang="zh-TW" noProof="0" smtClean="0"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2623437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內容預留位置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xmlns="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9E5AEC1-83EA-4242-92C3-FEB0C1088D2F}" type="datetime1">
              <a:rPr lang="zh-TW" altLang="en-US" noProof="0" smtClean="0"/>
              <a:t>2022/8/1</a:t>
            </a:fld>
            <a:endParaRPr lang="zh-TW" altLang="en-US" noProof="0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xmlns="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noProof="0"/>
          </a:p>
        </p:txBody>
      </p:sp>
      <p:sp>
        <p:nvSpPr>
          <p:cNvPr id="9" name="投影片編號預留位置 8">
            <a:extLst>
              <a:ext uri="{FF2B5EF4-FFF2-40B4-BE49-F238E27FC236}">
                <a16:creationId xmlns:a16="http://schemas.microsoft.com/office/drawing/2014/main" xmlns="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altLang="zh-TW" noProof="0" smtClean="0"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2540465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cxnSp>
        <p:nvCxnSpPr>
          <p:cNvPr id="9" name="直線接點​​(S) 8">
            <a:extLst>
              <a:ext uri="{FF2B5EF4-FFF2-40B4-BE49-F238E27FC236}">
                <a16:creationId xmlns:a16="http://schemas.microsoft.com/office/drawing/2014/main" xmlns="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xmlns="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ABE1719-6A23-40B2-B1D9-69EE12069914}" type="datetime1">
              <a:rPr lang="zh-TW" altLang="en-US" noProof="0" smtClean="0"/>
              <a:t>2022/8/1</a:t>
            </a:fld>
            <a:endParaRPr lang="zh-TW" altLang="en-US" noProof="0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xmlns="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noProof="0"/>
          </a:p>
        </p:txBody>
      </p:sp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xmlns="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altLang="zh-TW" noProof="0" smtClean="0"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762783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4" name="內容預留位置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xmlns="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869BA41-13D5-45E4-8331-CB25617CE8B2}" type="datetime1">
              <a:rPr lang="zh-TW" altLang="en-US" noProof="0" smtClean="0"/>
              <a:t>2022/8/1</a:t>
            </a:fld>
            <a:endParaRPr lang="zh-TW" altLang="en-US" noProof="0"/>
          </a:p>
        </p:txBody>
      </p:sp>
      <p:sp>
        <p:nvSpPr>
          <p:cNvPr id="9" name="頁尾版面配置區 8">
            <a:extLst>
              <a:ext uri="{FF2B5EF4-FFF2-40B4-BE49-F238E27FC236}">
                <a16:creationId xmlns:a16="http://schemas.microsoft.com/office/drawing/2014/main" xmlns="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noProof="0"/>
          </a:p>
        </p:txBody>
      </p:sp>
      <p:sp>
        <p:nvSpPr>
          <p:cNvPr id="10" name="投影片編號預留位置 9">
            <a:extLst>
              <a:ext uri="{FF2B5EF4-FFF2-40B4-BE49-F238E27FC236}">
                <a16:creationId xmlns:a16="http://schemas.microsoft.com/office/drawing/2014/main" xmlns="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altLang="zh-TW" noProof="0" smtClean="0"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588359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4" name="內容預留位置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5" name="文字預留位置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6" name="內容預留位置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xmlns="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6A29C78-D806-4757-8ADD-E0B10D87491B}" type="datetime1">
              <a:rPr lang="zh-TW" altLang="en-US" noProof="0" smtClean="0"/>
              <a:t>2022/8/1</a:t>
            </a:fld>
            <a:endParaRPr lang="zh-TW" altLang="en-US" noProof="0"/>
          </a:p>
        </p:txBody>
      </p:sp>
      <p:sp>
        <p:nvSpPr>
          <p:cNvPr id="11" name="頁尾版面配置區 10">
            <a:extLst>
              <a:ext uri="{FF2B5EF4-FFF2-40B4-BE49-F238E27FC236}">
                <a16:creationId xmlns:a16="http://schemas.microsoft.com/office/drawing/2014/main" xmlns="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noProof="0"/>
          </a:p>
        </p:txBody>
      </p:sp>
      <p:sp>
        <p:nvSpPr>
          <p:cNvPr id="12" name="投影片編號預留位置 11">
            <a:extLst>
              <a:ext uri="{FF2B5EF4-FFF2-40B4-BE49-F238E27FC236}">
                <a16:creationId xmlns:a16="http://schemas.microsoft.com/office/drawing/2014/main" xmlns="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altLang="zh-TW" noProof="0" smtClean="0"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1963925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6" name="日期版面配置區 5">
            <a:extLst>
              <a:ext uri="{FF2B5EF4-FFF2-40B4-BE49-F238E27FC236}">
                <a16:creationId xmlns:a16="http://schemas.microsoft.com/office/drawing/2014/main" xmlns="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18E8AEE-C7FE-4002-84D6-DD130009E18F}" type="datetime1">
              <a:rPr lang="zh-TW" altLang="en-US" noProof="0" smtClean="0"/>
              <a:t>2022/8/1</a:t>
            </a:fld>
            <a:endParaRPr lang="zh-TW" altLang="en-US" noProof="0"/>
          </a:p>
        </p:txBody>
      </p:sp>
      <p:sp>
        <p:nvSpPr>
          <p:cNvPr id="7" name="頁尾版面配置區 6">
            <a:extLst>
              <a:ext uri="{FF2B5EF4-FFF2-40B4-BE49-F238E27FC236}">
                <a16:creationId xmlns:a16="http://schemas.microsoft.com/office/drawing/2014/main" xmlns="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noProof="0"/>
          </a:p>
        </p:txBody>
      </p:sp>
      <p:sp>
        <p:nvSpPr>
          <p:cNvPr id="8" name="投影片編號預留位置 7">
            <a:extLst>
              <a:ext uri="{FF2B5EF4-FFF2-40B4-BE49-F238E27FC236}">
                <a16:creationId xmlns:a16="http://schemas.microsoft.com/office/drawing/2014/main" xmlns="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altLang="zh-TW" noProof="0" smtClean="0"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4268543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xmlns="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CD42857-EADE-4D5B-8C9D-7187596B728A}" type="datetime1">
              <a:rPr lang="zh-TW" altLang="en-US" noProof="0" smtClean="0"/>
              <a:t>2022/8/1</a:t>
            </a:fld>
            <a:endParaRPr lang="zh-TW" altLang="en-US" noProof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noProof="0"/>
          </a:p>
        </p:txBody>
      </p:sp>
      <p:sp>
        <p:nvSpPr>
          <p:cNvPr id="4" name="投影片編號預留位置 3">
            <a:extLst>
              <a:ext uri="{FF2B5EF4-FFF2-40B4-BE49-F238E27FC236}">
                <a16:creationId xmlns:a16="http://schemas.microsoft.com/office/drawing/2014/main" xmlns="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altLang="zh-TW" noProof="0" smtClean="0"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133393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xmlns="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內容預留位置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51EDE4CE-A474-4CC8-98E1-1575E8D1DC9E}" type="datetime1">
              <a:rPr lang="zh-TW" altLang="en-US" noProof="0" smtClean="0"/>
              <a:t>2022/8/1</a:t>
            </a:fld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zh-TW" altLang="en-US" noProof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3771184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xmlns="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圖片預留位置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6520F7CF-2861-477C-886D-2DCD10AA56E8}" type="datetime1">
              <a:rPr lang="zh-TW" altLang="en-US" noProof="0" smtClean="0"/>
              <a:t>2022/8/1</a:t>
            </a:fld>
            <a:endParaRPr lang="zh-TW" altLang="en-US" noProof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zh-TW" altLang="en-US" noProof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altLang="zh-TW" noProof="0" smtClean="0"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1201613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xmlns="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標題預留位置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B9C9E8B2-8AD1-4DCC-A5BF-55A713202C20}" type="datetime1">
              <a:rPr lang="zh-TW" altLang="en-US" noProof="0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2022/8/1</a:t>
            </a:fld>
            <a:endParaRPr lang="zh-TW" altLang="en-US" noProof="0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3A98EE3D-8CD1-4C3F-BD1C-C98C9596463C}" type="slidenum">
              <a:rPr lang="en-US" altLang="zh-TW" noProof="0" smtClean="0"/>
              <a:pPr/>
              <a:t>‹#›</a:t>
            </a:fld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cxnSp>
        <p:nvCxnSpPr>
          <p:cNvPr id="10" name="直線接點​​(S) 9">
            <a:extLst>
              <a:ext uri="{FF2B5EF4-FFF2-40B4-BE49-F238E27FC236}">
                <a16:creationId xmlns:a16="http://schemas.microsoft.com/office/drawing/2014/main" xmlns="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603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jpg"/><Relationship Id="rId5" Type="http://schemas.openxmlformats.org/officeDocument/2006/relationships/image" Target="../media/image16.emf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8.emf"/><Relationship Id="rId4" Type="http://schemas.openxmlformats.org/officeDocument/2006/relationships/oleObject" Target="../embeddings/oleObject2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cn/view-image.php?image=333849&amp;picture=" TargetMode="External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>
            <a:extLst>
              <a:ext uri="{FF2B5EF4-FFF2-40B4-BE49-F238E27FC236}">
                <a16:creationId xmlns:a16="http://schemas.microsoft.com/office/drawing/2014/main" xmlns="" id="{2FDF0794-1B86-42B2-B8C7-F60123E638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pic>
        <p:nvPicPr>
          <p:cNvPr id="4" name="圖片 3" descr="一支鉛筆放在一張紙上的特寫">
            <a:extLst>
              <a:ext uri="{FF2B5EF4-FFF2-40B4-BE49-F238E27FC236}">
                <a16:creationId xmlns:a16="http://schemas.microsoft.com/office/drawing/2014/main" xmlns="" id="{65810330-F0B5-43C9-BC34-094FFB5C05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12683"/>
            <a:ext cx="12191980" cy="6858000"/>
          </a:xfrm>
          <a:prstGeom prst="rect">
            <a:avLst/>
          </a:prstGeom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xmlns="" id="{C5373426-E26E-431D-959C-5DB96C0B62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912607" y="1238442"/>
            <a:ext cx="3635926" cy="435575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6466" y="527306"/>
            <a:ext cx="4208207" cy="2901694"/>
          </a:xfrm>
        </p:spPr>
        <p:txBody>
          <a:bodyPr rtlCol="0" anchor="b">
            <a:normAutofit/>
          </a:bodyPr>
          <a:lstStyle/>
          <a:p>
            <a:pPr algn="ctr" rtl="0"/>
            <a:r>
              <a:rPr lang="en-US" altLang="zh-TW" sz="2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110</a:t>
            </a:r>
            <a:r>
              <a:rPr lang="zh-TW" altLang="en-US" sz="2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學年度行政人員暑期研習</a:t>
            </a:r>
            <a:r>
              <a:rPr lang="en-US" altLang="zh-TW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核銷常見錯誤研討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27750" y="4608576"/>
            <a:ext cx="3205640" cy="774186"/>
          </a:xfrm>
        </p:spPr>
        <p:txBody>
          <a:bodyPr rtlCol="0" anchor="t">
            <a:normAutofit fontScale="92500" lnSpcReduction="20000"/>
          </a:bodyPr>
          <a:lstStyle/>
          <a:p>
            <a:pPr algn="ctr" rtl="0">
              <a:lnSpc>
                <a:spcPct val="100000"/>
              </a:lnSpc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報告人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會計室張瑀玲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rtl="0">
              <a:lnSpc>
                <a:spcPct val="100000"/>
              </a:lnSpc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日期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:111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</a:p>
        </p:txBody>
      </p:sp>
      <p:cxnSp>
        <p:nvCxnSpPr>
          <p:cNvPr id="37" name="直線接點​​(S) 36">
            <a:extLst>
              <a:ext uri="{FF2B5EF4-FFF2-40B4-BE49-F238E27FC236}">
                <a16:creationId xmlns:a16="http://schemas.microsoft.com/office/drawing/2014/main" xmlns="" id="{96D07482-83A3-4451-943C-B469610829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8176090" y="4508519"/>
            <a:ext cx="31089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矩形 38">
            <a:extLst>
              <a:ext uri="{FF2B5EF4-FFF2-40B4-BE49-F238E27FC236}">
                <a16:creationId xmlns:a16="http://schemas.microsoft.com/office/drawing/2014/main" xmlns="" id="{EDC90921-9082-491B-940E-827D679F34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31439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887D6378-1CA6-B43B-9649-CA390A62BD8D}"/>
              </a:ext>
            </a:extLst>
          </p:cNvPr>
          <p:cNvSpPr/>
          <p:nvPr/>
        </p:nvSpPr>
        <p:spPr>
          <a:xfrm>
            <a:off x="74725" y="117987"/>
            <a:ext cx="5215030" cy="429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xmlns="" id="{B95DBB90-8E75-3057-A3B8-4829FA840C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-896469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</a:defRPr>
            </a:lvl1pPr>
          </a:lstStyle>
          <a:p>
            <a:r>
              <a:rPr lang="en-US" altLang="zh-TW" sz="2800" dirty="0">
                <a:solidFill>
                  <a:schemeClr val="tx1"/>
                </a:solidFill>
                <a:latin typeface="Franklin Gothic Book (本文)"/>
              </a:rPr>
              <a:t>02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請購基本概念及常見錯誤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(2/4)</a:t>
            </a:r>
            <a:endParaRPr lang="zh-TW" altLang="en-US" sz="2800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xmlns="" id="{04B92070-BFD7-4E05-5578-54BDE43C4F9C}"/>
              </a:ext>
            </a:extLst>
          </p:cNvPr>
          <p:cNvSpPr/>
          <p:nvPr/>
        </p:nvSpPr>
        <p:spPr>
          <a:xfrm>
            <a:off x="309716" y="584148"/>
            <a:ext cx="11572567" cy="49965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081385AF-DF79-54C1-A3DD-2B4CD0F597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372" t="16630" r="17500" b="5006"/>
          <a:stretch/>
        </p:blipFill>
        <p:spPr>
          <a:xfrm>
            <a:off x="1477847" y="1066364"/>
            <a:ext cx="8062452" cy="5374200"/>
          </a:xfrm>
          <a:prstGeom prst="rect">
            <a:avLst/>
          </a:prstGeom>
        </p:spPr>
      </p:pic>
      <p:pic>
        <p:nvPicPr>
          <p:cNvPr id="10" name="圖片 9" descr="一張含有 文字 的圖片&#10;&#10;自動產生的描述">
            <a:extLst>
              <a:ext uri="{FF2B5EF4-FFF2-40B4-BE49-F238E27FC236}">
                <a16:creationId xmlns:a16="http://schemas.microsoft.com/office/drawing/2014/main" xmlns="" id="{6FBEA987-F0A7-F018-817E-407D32D0B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062" y="620639"/>
            <a:ext cx="782069" cy="684000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6AA50044-1B29-9E19-11A1-0032FDA4F110}"/>
              </a:ext>
            </a:extLst>
          </p:cNvPr>
          <p:cNvSpPr txBox="1"/>
          <p:nvPr/>
        </p:nvSpPr>
        <p:spPr>
          <a:xfrm>
            <a:off x="1091785" y="662595"/>
            <a:ext cx="86032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請購單範例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2D8A162C-760D-2252-9A59-527FF8AB73D6}"/>
              </a:ext>
            </a:extLst>
          </p:cNvPr>
          <p:cNvSpPr/>
          <p:nvPr/>
        </p:nvSpPr>
        <p:spPr>
          <a:xfrm>
            <a:off x="1477847" y="1616702"/>
            <a:ext cx="1786463" cy="144938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F74ECDF3-3385-1C05-B29B-A7EA606ADCE7}"/>
              </a:ext>
            </a:extLst>
          </p:cNvPr>
          <p:cNvSpPr/>
          <p:nvPr/>
        </p:nvSpPr>
        <p:spPr>
          <a:xfrm>
            <a:off x="3264310" y="1616702"/>
            <a:ext cx="3352800" cy="144938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EDDAF7A0-A9A0-64A3-863F-4255E529F2FC}"/>
              </a:ext>
            </a:extLst>
          </p:cNvPr>
          <p:cNvSpPr/>
          <p:nvPr/>
        </p:nvSpPr>
        <p:spPr>
          <a:xfrm>
            <a:off x="6612194" y="1633019"/>
            <a:ext cx="2492477" cy="144938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079F8DED-750F-FE8E-B43A-7A748685B631}"/>
              </a:ext>
            </a:extLst>
          </p:cNvPr>
          <p:cNvSpPr/>
          <p:nvPr/>
        </p:nvSpPr>
        <p:spPr>
          <a:xfrm>
            <a:off x="1939964" y="3333136"/>
            <a:ext cx="2492477" cy="28329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xmlns="" id="{B6C39A59-99B5-6E6B-B3FB-2C6426F4B444}"/>
              </a:ext>
            </a:extLst>
          </p:cNvPr>
          <p:cNvSpPr/>
          <p:nvPr/>
        </p:nvSpPr>
        <p:spPr>
          <a:xfrm>
            <a:off x="1939963" y="3652919"/>
            <a:ext cx="2492477" cy="28329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xmlns="" id="{7B04DF68-3F51-D5C6-F01A-7075160E21CF}"/>
              </a:ext>
            </a:extLst>
          </p:cNvPr>
          <p:cNvGrpSpPr/>
          <p:nvPr/>
        </p:nvGrpSpPr>
        <p:grpSpPr>
          <a:xfrm>
            <a:off x="8888428" y="415020"/>
            <a:ext cx="2917510" cy="875822"/>
            <a:chOff x="7216714" y="1244050"/>
            <a:chExt cx="3706064" cy="875822"/>
          </a:xfrm>
        </p:grpSpPr>
        <p:sp>
          <p:nvSpPr>
            <p:cNvPr id="19" name="語音泡泡: 橢圓形 18">
              <a:extLst>
                <a:ext uri="{FF2B5EF4-FFF2-40B4-BE49-F238E27FC236}">
                  <a16:creationId xmlns:a16="http://schemas.microsoft.com/office/drawing/2014/main" xmlns="" id="{C2CC61B7-DB97-4C7A-A9EB-A5FA9FAA329E}"/>
                </a:ext>
              </a:extLst>
            </p:cNvPr>
            <p:cNvSpPr/>
            <p:nvPr/>
          </p:nvSpPr>
          <p:spPr>
            <a:xfrm>
              <a:off x="7216714" y="1244050"/>
              <a:ext cx="3706064" cy="875822"/>
            </a:xfrm>
            <a:prstGeom prst="wedgeEllipseCallou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xmlns="" id="{416F07A9-0E79-4A1D-AEFD-3707D6D052F7}"/>
                </a:ext>
              </a:extLst>
            </p:cNvPr>
            <p:cNvSpPr txBox="1"/>
            <p:nvPr/>
          </p:nvSpPr>
          <p:spPr>
            <a:xfrm>
              <a:off x="7283807" y="1377697"/>
              <a:ext cx="36372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b="0" i="0" dirty="0">
                  <a:solidFill>
                    <a:srgbClr val="444444"/>
                  </a:solidFill>
                  <a:effectLst/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應確實填寫清楚</a:t>
              </a:r>
              <a:r>
                <a:rPr lang="en-US" altLang="zh-TW" sz="2800" b="0" i="0" dirty="0">
                  <a:solidFill>
                    <a:srgbClr val="444444"/>
                  </a:solidFill>
                  <a:effectLst/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!</a:t>
              </a:r>
              <a:endPara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endParaRPr>
            </a:p>
          </p:txBody>
        </p:sp>
      </p:grpSp>
      <p:pic>
        <p:nvPicPr>
          <p:cNvPr id="3" name="圖片 2" descr="一張含有 文字, 美工圖案 的圖片&#10;&#10;自動產生的描述">
            <a:extLst>
              <a:ext uri="{FF2B5EF4-FFF2-40B4-BE49-F238E27FC236}">
                <a16:creationId xmlns:a16="http://schemas.microsoft.com/office/drawing/2014/main" xmlns="" id="{08FAEC1E-8936-A36C-398B-EF46FC7D32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9678" y="323121"/>
            <a:ext cx="88875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792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="" id="{486DCE85-21EA-7DFE-CDD0-29DA4600D345}"/>
              </a:ext>
            </a:extLst>
          </p:cNvPr>
          <p:cNvSpPr/>
          <p:nvPr/>
        </p:nvSpPr>
        <p:spPr>
          <a:xfrm>
            <a:off x="309716" y="584148"/>
            <a:ext cx="11572567" cy="49965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xmlns="" id="{B3CA281D-B9E9-6D64-DABD-F20B7D2185B9}"/>
              </a:ext>
            </a:extLst>
          </p:cNvPr>
          <p:cNvSpPr/>
          <p:nvPr/>
        </p:nvSpPr>
        <p:spPr>
          <a:xfrm>
            <a:off x="74725" y="117987"/>
            <a:ext cx="5175701" cy="429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xmlns="" id="{CABFF8A1-7EBB-F883-F19B-4EB3D71F1FE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725" y="-865239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</a:defRPr>
            </a:lvl1pPr>
          </a:lstStyle>
          <a:p>
            <a:r>
              <a:rPr lang="en-US" altLang="zh-TW" sz="2800" dirty="0">
                <a:solidFill>
                  <a:schemeClr val="tx1"/>
                </a:solidFill>
                <a:latin typeface="Franklin Gothic Book (本文)"/>
              </a:rPr>
              <a:t>02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請購基本概念及常見錯誤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(3/4)</a:t>
            </a:r>
            <a:endParaRPr lang="zh-TW" altLang="en-US" sz="2800" dirty="0"/>
          </a:p>
        </p:txBody>
      </p:sp>
      <p:pic>
        <p:nvPicPr>
          <p:cNvPr id="8" name="圖片 7" descr="一張含有 文字 的圖片&#10;&#10;自動產生的描述">
            <a:extLst>
              <a:ext uri="{FF2B5EF4-FFF2-40B4-BE49-F238E27FC236}">
                <a16:creationId xmlns:a16="http://schemas.microsoft.com/office/drawing/2014/main" xmlns="" id="{CED58986-923C-D83D-BA0C-35BED5F4B3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062" y="620639"/>
            <a:ext cx="782069" cy="68400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4EAA09D0-6D9A-3B70-E7D1-0D9DC08CE39A}"/>
              </a:ext>
            </a:extLst>
          </p:cNvPr>
          <p:cNvSpPr txBox="1"/>
          <p:nvPr/>
        </p:nvSpPr>
        <p:spPr>
          <a:xfrm>
            <a:off x="1091785" y="662595"/>
            <a:ext cx="86032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請購單錯誤範例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E0B8107E-309E-7AFB-176F-BCEDAD366A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1484784"/>
            <a:ext cx="7505700" cy="4076700"/>
          </a:xfrm>
          <a:prstGeom prst="rect">
            <a:avLst/>
          </a:prstGeom>
        </p:spPr>
      </p:pic>
      <p:grpSp>
        <p:nvGrpSpPr>
          <p:cNvPr id="17" name="群組 16">
            <a:extLst>
              <a:ext uri="{FF2B5EF4-FFF2-40B4-BE49-F238E27FC236}">
                <a16:creationId xmlns:a16="http://schemas.microsoft.com/office/drawing/2014/main" xmlns="" id="{C7D1A646-B6AA-4CDA-6899-0F85C5EDE1BD}"/>
              </a:ext>
            </a:extLst>
          </p:cNvPr>
          <p:cNvGrpSpPr/>
          <p:nvPr/>
        </p:nvGrpSpPr>
        <p:grpSpPr>
          <a:xfrm>
            <a:off x="3441290" y="1995229"/>
            <a:ext cx="7551175" cy="1647623"/>
            <a:chOff x="3441290" y="1995229"/>
            <a:chExt cx="7551175" cy="1647623"/>
          </a:xfrm>
        </p:grpSpPr>
        <p:grpSp>
          <p:nvGrpSpPr>
            <p:cNvPr id="16" name="群組 15">
              <a:extLst>
                <a:ext uri="{FF2B5EF4-FFF2-40B4-BE49-F238E27FC236}">
                  <a16:creationId xmlns:a16="http://schemas.microsoft.com/office/drawing/2014/main" xmlns="" id="{3BB8E52F-B04F-3605-22E2-EDC05D47008B}"/>
                </a:ext>
              </a:extLst>
            </p:cNvPr>
            <p:cNvGrpSpPr/>
            <p:nvPr/>
          </p:nvGrpSpPr>
          <p:grpSpPr>
            <a:xfrm>
              <a:off x="3441290" y="1995229"/>
              <a:ext cx="7551175" cy="1647623"/>
              <a:chOff x="3441290" y="1995229"/>
              <a:chExt cx="7551175" cy="1647623"/>
            </a:xfrm>
          </p:grpSpPr>
          <p:grpSp>
            <p:nvGrpSpPr>
              <p:cNvPr id="15" name="群組 14">
                <a:extLst>
                  <a:ext uri="{FF2B5EF4-FFF2-40B4-BE49-F238E27FC236}">
                    <a16:creationId xmlns:a16="http://schemas.microsoft.com/office/drawing/2014/main" xmlns="" id="{D06FE830-6578-5302-CFAD-B8ADC627E2AA}"/>
                  </a:ext>
                </a:extLst>
              </p:cNvPr>
              <p:cNvGrpSpPr/>
              <p:nvPr/>
            </p:nvGrpSpPr>
            <p:grpSpPr>
              <a:xfrm>
                <a:off x="3441290" y="3156155"/>
                <a:ext cx="1366684" cy="486697"/>
                <a:chOff x="3441290" y="3156155"/>
                <a:chExt cx="1366684" cy="486697"/>
              </a:xfrm>
            </p:grpSpPr>
            <p:cxnSp>
              <p:nvCxnSpPr>
                <p:cNvPr id="11" name="直線接點 10">
                  <a:extLst>
                    <a:ext uri="{FF2B5EF4-FFF2-40B4-BE49-F238E27FC236}">
                      <a16:creationId xmlns:a16="http://schemas.microsoft.com/office/drawing/2014/main" xmlns="" id="{6B4388B8-C8D0-3E70-11EA-7F78E293B3CB}"/>
                    </a:ext>
                  </a:extLst>
                </p:cNvPr>
                <p:cNvCxnSpPr/>
                <p:nvPr/>
              </p:nvCxnSpPr>
              <p:spPr>
                <a:xfrm>
                  <a:off x="3441290" y="3156155"/>
                  <a:ext cx="1366684" cy="0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直線接點 11">
                  <a:extLst>
                    <a:ext uri="{FF2B5EF4-FFF2-40B4-BE49-F238E27FC236}">
                      <a16:creationId xmlns:a16="http://schemas.microsoft.com/office/drawing/2014/main" xmlns="" id="{867AA448-A8B2-E253-858E-1F86770B1079}"/>
                    </a:ext>
                  </a:extLst>
                </p:cNvPr>
                <p:cNvCxnSpPr/>
                <p:nvPr/>
              </p:nvCxnSpPr>
              <p:spPr>
                <a:xfrm>
                  <a:off x="3441290" y="3642852"/>
                  <a:ext cx="1366684" cy="0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圖說文字: 直線 12">
                <a:extLst>
                  <a:ext uri="{FF2B5EF4-FFF2-40B4-BE49-F238E27FC236}">
                    <a16:creationId xmlns:a16="http://schemas.microsoft.com/office/drawing/2014/main" xmlns="" id="{FF4B7D73-814A-2983-97D1-CA0FF12A3083}"/>
                  </a:ext>
                </a:extLst>
              </p:cNvPr>
              <p:cNvSpPr/>
              <p:nvPr/>
            </p:nvSpPr>
            <p:spPr>
              <a:xfrm>
                <a:off x="6537805" y="1995229"/>
                <a:ext cx="4454660" cy="1122620"/>
              </a:xfrm>
              <a:prstGeom prst="borderCallout1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xmlns="" id="{7E1F06DB-D709-A9D6-CA60-3719BA86E3CD}"/>
                </a:ext>
              </a:extLst>
            </p:cNvPr>
            <p:cNvSpPr txBox="1"/>
            <p:nvPr/>
          </p:nvSpPr>
          <p:spPr>
            <a:xfrm>
              <a:off x="6656439" y="2261419"/>
              <a:ext cx="37600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b="1" dirty="0">
                  <a:solidFill>
                    <a:srgbClr val="FF0000"/>
                  </a:solidFill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未依核銷分類分別請購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5266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xmlns="" id="{705C4E42-77E6-A15B-E9ED-FE8A7C5FBEB6}"/>
              </a:ext>
            </a:extLst>
          </p:cNvPr>
          <p:cNvSpPr/>
          <p:nvPr/>
        </p:nvSpPr>
        <p:spPr>
          <a:xfrm>
            <a:off x="74725" y="117987"/>
            <a:ext cx="5133547" cy="429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xmlns="" id="{17284006-37E2-BF75-55AC-4EDC43BF085E}"/>
              </a:ext>
            </a:extLst>
          </p:cNvPr>
          <p:cNvSpPr txBox="1">
            <a:spLocks/>
          </p:cNvSpPr>
          <p:nvPr/>
        </p:nvSpPr>
        <p:spPr>
          <a:xfrm>
            <a:off x="35396" y="-855327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</a:defRPr>
            </a:lvl1pPr>
          </a:lstStyle>
          <a:p>
            <a:r>
              <a:rPr lang="en-US" altLang="zh-TW" sz="2800" dirty="0">
                <a:solidFill>
                  <a:schemeClr val="tx1"/>
                </a:solidFill>
                <a:latin typeface="Franklin Gothic Book (本文)"/>
              </a:rPr>
              <a:t>02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請購基本概念及常見錯誤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(4/4)</a:t>
            </a:r>
            <a:endParaRPr lang="zh-TW" altLang="en-US" sz="2800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xmlns="" id="{8088E853-DB0D-A9C7-AFE6-12209890D9BA}"/>
              </a:ext>
            </a:extLst>
          </p:cNvPr>
          <p:cNvSpPr/>
          <p:nvPr/>
        </p:nvSpPr>
        <p:spPr>
          <a:xfrm>
            <a:off x="309716" y="584148"/>
            <a:ext cx="11572567" cy="49965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6" name="圖片 5" descr="一張含有 文字 的圖片&#10;&#10;自動產生的描述">
            <a:extLst>
              <a:ext uri="{FF2B5EF4-FFF2-40B4-BE49-F238E27FC236}">
                <a16:creationId xmlns:a16="http://schemas.microsoft.com/office/drawing/2014/main" xmlns="" id="{E5E7D92E-F325-5D39-B787-FAD4932E4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062" y="620639"/>
            <a:ext cx="782069" cy="68400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DBA5B5A5-93C8-F016-9C33-89EE5415276B}"/>
              </a:ext>
            </a:extLst>
          </p:cNvPr>
          <p:cNvSpPr txBox="1"/>
          <p:nvPr/>
        </p:nvSpPr>
        <p:spPr>
          <a:xfrm>
            <a:off x="1091785" y="662595"/>
            <a:ext cx="86032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請購單錯誤範例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內容版面配置區 3">
            <a:extLst>
              <a:ext uri="{FF2B5EF4-FFF2-40B4-BE49-F238E27FC236}">
                <a16:creationId xmlns:a16="http://schemas.microsoft.com/office/drawing/2014/main" xmlns="" id="{0E098324-382C-77F2-0B96-29F53E61AAE3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461" y="1457612"/>
            <a:ext cx="7896551" cy="3761829"/>
          </a:xfrm>
        </p:spPr>
      </p:pic>
      <p:grpSp>
        <p:nvGrpSpPr>
          <p:cNvPr id="17" name="群組 16">
            <a:extLst>
              <a:ext uri="{FF2B5EF4-FFF2-40B4-BE49-F238E27FC236}">
                <a16:creationId xmlns:a16="http://schemas.microsoft.com/office/drawing/2014/main" xmlns="" id="{ECBCC13A-F634-99FF-2CB4-E886FCF709F6}"/>
              </a:ext>
            </a:extLst>
          </p:cNvPr>
          <p:cNvGrpSpPr/>
          <p:nvPr/>
        </p:nvGrpSpPr>
        <p:grpSpPr>
          <a:xfrm>
            <a:off x="2182761" y="2408903"/>
            <a:ext cx="2467897" cy="1553497"/>
            <a:chOff x="2182761" y="2408903"/>
            <a:chExt cx="2467897" cy="1553497"/>
          </a:xfrm>
        </p:grpSpPr>
        <p:sp>
          <p:nvSpPr>
            <p:cNvPr id="10" name="橢圓 9">
              <a:extLst>
                <a:ext uri="{FF2B5EF4-FFF2-40B4-BE49-F238E27FC236}">
                  <a16:creationId xmlns:a16="http://schemas.microsoft.com/office/drawing/2014/main" xmlns="" id="{880F254D-D1D6-C561-37E2-F6249E73FF55}"/>
                </a:ext>
              </a:extLst>
            </p:cNvPr>
            <p:cNvSpPr/>
            <p:nvPr/>
          </p:nvSpPr>
          <p:spPr>
            <a:xfrm>
              <a:off x="3529781" y="2408903"/>
              <a:ext cx="1120877" cy="1020097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xmlns="" id="{9A29480B-95D5-313A-D331-EDE25E4D51F6}"/>
                </a:ext>
              </a:extLst>
            </p:cNvPr>
            <p:cNvCxnSpPr/>
            <p:nvPr/>
          </p:nvCxnSpPr>
          <p:spPr>
            <a:xfrm>
              <a:off x="2182761" y="3962400"/>
              <a:ext cx="2300749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xmlns="" id="{131B67C0-01E4-80DC-876D-85502FA6C569}"/>
              </a:ext>
            </a:extLst>
          </p:cNvPr>
          <p:cNvGrpSpPr/>
          <p:nvPr/>
        </p:nvGrpSpPr>
        <p:grpSpPr>
          <a:xfrm>
            <a:off x="5208272" y="1693020"/>
            <a:ext cx="1605483" cy="954107"/>
            <a:chOff x="5208272" y="1693020"/>
            <a:chExt cx="1605483" cy="954107"/>
          </a:xfrm>
        </p:grpSpPr>
        <p:sp>
          <p:nvSpPr>
            <p:cNvPr id="14" name="圖說文字: 直線 13">
              <a:extLst>
                <a:ext uri="{FF2B5EF4-FFF2-40B4-BE49-F238E27FC236}">
                  <a16:creationId xmlns:a16="http://schemas.microsoft.com/office/drawing/2014/main" xmlns="" id="{96F089ED-0637-EE21-4588-7A68B11024B8}"/>
                </a:ext>
              </a:extLst>
            </p:cNvPr>
            <p:cNvSpPr/>
            <p:nvPr/>
          </p:nvSpPr>
          <p:spPr>
            <a:xfrm>
              <a:off x="5208272" y="1693020"/>
              <a:ext cx="1605483" cy="954107"/>
            </a:xfrm>
            <a:prstGeom prst="borderCallout1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xmlns="" id="{13580EF5-8FA0-0748-F9A8-88FD3791F606}"/>
                </a:ext>
              </a:extLst>
            </p:cNvPr>
            <p:cNvSpPr txBox="1"/>
            <p:nvPr/>
          </p:nvSpPr>
          <p:spPr>
            <a:xfrm>
              <a:off x="5393398" y="1885683"/>
              <a:ext cx="14203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b="1" dirty="0">
                  <a:solidFill>
                    <a:srgbClr val="FF0000"/>
                  </a:solidFill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無說明</a:t>
              </a:r>
            </a:p>
          </p:txBody>
        </p:sp>
      </p:grpSp>
      <p:grpSp>
        <p:nvGrpSpPr>
          <p:cNvPr id="21" name="群組 20">
            <a:extLst>
              <a:ext uri="{FF2B5EF4-FFF2-40B4-BE49-F238E27FC236}">
                <a16:creationId xmlns:a16="http://schemas.microsoft.com/office/drawing/2014/main" xmlns="" id="{D5243939-F9F9-3841-C1CB-2965854BC140}"/>
              </a:ext>
            </a:extLst>
          </p:cNvPr>
          <p:cNvGrpSpPr/>
          <p:nvPr/>
        </p:nvGrpSpPr>
        <p:grpSpPr>
          <a:xfrm>
            <a:off x="7098890" y="271170"/>
            <a:ext cx="4859739" cy="3828882"/>
            <a:chOff x="7098890" y="271170"/>
            <a:chExt cx="4859739" cy="3828882"/>
          </a:xfrm>
        </p:grpSpPr>
        <p:sp>
          <p:nvSpPr>
            <p:cNvPr id="18" name="橢圓 17">
              <a:extLst>
                <a:ext uri="{FF2B5EF4-FFF2-40B4-BE49-F238E27FC236}">
                  <a16:creationId xmlns:a16="http://schemas.microsoft.com/office/drawing/2014/main" xmlns="" id="{8608E0C9-DE9D-0823-0A42-088276750884}"/>
                </a:ext>
              </a:extLst>
            </p:cNvPr>
            <p:cNvSpPr/>
            <p:nvPr/>
          </p:nvSpPr>
          <p:spPr>
            <a:xfrm>
              <a:off x="7098890" y="1693020"/>
              <a:ext cx="2905838" cy="2407032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圖說文字: 直線 18">
              <a:extLst>
                <a:ext uri="{FF2B5EF4-FFF2-40B4-BE49-F238E27FC236}">
                  <a16:creationId xmlns:a16="http://schemas.microsoft.com/office/drawing/2014/main" xmlns="" id="{31AB69C7-67AD-6135-6BC6-C14232CA317D}"/>
                </a:ext>
              </a:extLst>
            </p:cNvPr>
            <p:cNvSpPr/>
            <p:nvPr/>
          </p:nvSpPr>
          <p:spPr>
            <a:xfrm>
              <a:off x="9513519" y="271170"/>
              <a:ext cx="2445110" cy="1257041"/>
            </a:xfrm>
            <a:prstGeom prst="borderCallout1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xmlns="" id="{43C11815-D146-1A94-539B-EB33C0B3D5BE}"/>
                </a:ext>
              </a:extLst>
            </p:cNvPr>
            <p:cNvSpPr txBox="1"/>
            <p:nvPr/>
          </p:nvSpPr>
          <p:spPr>
            <a:xfrm>
              <a:off x="9792929" y="700840"/>
              <a:ext cx="21657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b="1" dirty="0">
                  <a:solidFill>
                    <a:srgbClr val="FF0000"/>
                  </a:solidFill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不符合規定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7329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xmlns="" id="{5AAA91BE-2DE3-8BBB-7501-39A817279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748200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n-US" altLang="zh-TW" dirty="0">
                <a:solidFill>
                  <a:schemeClr val="tx1"/>
                </a:solidFill>
                <a:latin typeface="Franklin Gothic Book (本文)"/>
              </a:rPr>
              <a:t>03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核銷基本概念及常見錯誤</a:t>
            </a:r>
          </a:p>
        </p:txBody>
      </p:sp>
      <p:pic>
        <p:nvPicPr>
          <p:cNvPr id="8" name="圖片 7" descr="一張含有 文字, 美工圖案 的圖片&#10;&#10;自動產生的描述">
            <a:extLst>
              <a:ext uri="{FF2B5EF4-FFF2-40B4-BE49-F238E27FC236}">
                <a16:creationId xmlns:a16="http://schemas.microsoft.com/office/drawing/2014/main" xmlns="" id="{F9105762-6B4A-7894-B67D-4B9374E58D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6922" y="3429000"/>
            <a:ext cx="2428875" cy="2428875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59371281-7530-F8BC-F4DA-1CF86815153B}"/>
              </a:ext>
            </a:extLst>
          </p:cNvPr>
          <p:cNvSpPr txBox="1"/>
          <p:nvPr/>
        </p:nvSpPr>
        <p:spPr>
          <a:xfrm>
            <a:off x="8209280" y="5405120"/>
            <a:ext cx="318008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認真聽</a:t>
            </a:r>
            <a:r>
              <a:rPr lang="en-US" altLang="zh-TW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!</a:t>
            </a:r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重點來了</a:t>
            </a:r>
            <a:r>
              <a:rPr lang="en-US" altLang="zh-TW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!</a:t>
            </a:r>
            <a:endParaRPr lang="zh-TW" altLang="en-US" sz="2800" dirty="0">
              <a:latin typeface="華康兒風體W4(P)" panose="020F0400000000000000" pitchFamily="34" charset="-120"/>
              <a:ea typeface="華康兒風體W4(P)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694050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xmlns="" id="{2E840FF6-E263-76C9-8E05-B035C2C3CB5A}"/>
              </a:ext>
            </a:extLst>
          </p:cNvPr>
          <p:cNvSpPr/>
          <p:nvPr/>
        </p:nvSpPr>
        <p:spPr>
          <a:xfrm>
            <a:off x="74725" y="117987"/>
            <a:ext cx="5136372" cy="429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xmlns="" id="{14A58129-39AA-223A-867F-1531F9893762}"/>
              </a:ext>
            </a:extLst>
          </p:cNvPr>
          <p:cNvSpPr txBox="1">
            <a:spLocks/>
          </p:cNvSpPr>
          <p:nvPr/>
        </p:nvSpPr>
        <p:spPr>
          <a:xfrm>
            <a:off x="35396" y="-855327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</a:defRPr>
            </a:lvl1pPr>
          </a:lstStyle>
          <a:p>
            <a:r>
              <a:rPr lang="en-US" altLang="zh-TW" sz="2800" dirty="0">
                <a:solidFill>
                  <a:schemeClr val="tx1"/>
                </a:solidFill>
                <a:latin typeface="Franklin Gothic Book (本文)"/>
              </a:rPr>
              <a:t>03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核銷基本概念及常見錯誤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(1/8)</a:t>
            </a:r>
            <a:endParaRPr lang="zh-TW" altLang="en-US" sz="2800" dirty="0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xmlns="" id="{7121F0F3-444F-5B0E-CE87-440DA87FD134}"/>
              </a:ext>
            </a:extLst>
          </p:cNvPr>
          <p:cNvSpPr txBox="1">
            <a:spLocks/>
          </p:cNvSpPr>
          <p:nvPr/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</a:defRPr>
            </a:lvl1pPr>
          </a:lstStyle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核銷基本概念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內容版面配置區 10">
            <a:extLst>
              <a:ext uri="{FF2B5EF4-FFF2-40B4-BE49-F238E27FC236}">
                <a16:creationId xmlns:a16="http://schemas.microsoft.com/office/drawing/2014/main" xmlns="" id="{2B00C44A-D136-5BCF-935D-751EE1D6FEC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097280" y="1905976"/>
            <a:ext cx="10927572" cy="36216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申請支付之款項，應本誠信原則對所提出之支出憑證之支付事實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真實性負責，如有不實應負相關責任。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應依核銷規定辦理核銷。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核銷時應檢附紙本</a:t>
            </a:r>
            <a:r>
              <a:rPr lang="zh-TW" altLang="en-US" sz="28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核銷單、請購單、憑證及佐證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黏貼處應加蓋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騎縫章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所提供之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憑證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佐證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應為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正本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，例外者請填寫併單單號或說明。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2" name="圖片 11" descr="一張含有 文字, 美工圖案 的圖片&#10;&#10;自動產生的描述">
            <a:extLst>
              <a:ext uri="{FF2B5EF4-FFF2-40B4-BE49-F238E27FC236}">
                <a16:creationId xmlns:a16="http://schemas.microsoft.com/office/drawing/2014/main" xmlns="" id="{6892A5D4-1057-28D1-F2C6-3F757DD3EF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342"/>
          <a:stretch/>
        </p:blipFill>
        <p:spPr>
          <a:xfrm>
            <a:off x="953918" y="879364"/>
            <a:ext cx="1071192" cy="864000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0A531C62-A39D-22F6-7097-FF540985D677}"/>
              </a:ext>
            </a:extLst>
          </p:cNvPr>
          <p:cNvSpPr txBox="1"/>
          <p:nvPr/>
        </p:nvSpPr>
        <p:spPr>
          <a:xfrm>
            <a:off x="4719484" y="3429000"/>
            <a:ext cx="324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①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2238FF00-5134-AE08-9F41-3BC5B0369C20}"/>
              </a:ext>
            </a:extLst>
          </p:cNvPr>
          <p:cNvSpPr txBox="1"/>
          <p:nvPr/>
        </p:nvSpPr>
        <p:spPr>
          <a:xfrm>
            <a:off x="6136312" y="3401961"/>
            <a:ext cx="324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②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xmlns="" id="{FEDA44A7-C236-88B3-D17E-090AEEE2F0F3}"/>
              </a:ext>
            </a:extLst>
          </p:cNvPr>
          <p:cNvSpPr txBox="1"/>
          <p:nvPr/>
        </p:nvSpPr>
        <p:spPr>
          <a:xfrm>
            <a:off x="7390908" y="3390068"/>
            <a:ext cx="324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③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xmlns="" id="{7D4D97E0-7477-B055-0A55-BF3205378332}"/>
              </a:ext>
            </a:extLst>
          </p:cNvPr>
          <p:cNvSpPr txBox="1"/>
          <p:nvPr/>
        </p:nvSpPr>
        <p:spPr>
          <a:xfrm>
            <a:off x="8503920" y="3390068"/>
            <a:ext cx="324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④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xmlns="" id="{024A3B6B-08B4-7210-8146-38B5A66A8687}"/>
              </a:ext>
            </a:extLst>
          </p:cNvPr>
          <p:cNvGrpSpPr/>
          <p:nvPr/>
        </p:nvGrpSpPr>
        <p:grpSpPr>
          <a:xfrm>
            <a:off x="-17455" y="5508496"/>
            <a:ext cx="12956461" cy="1215301"/>
            <a:chOff x="-462116" y="5508042"/>
            <a:chExt cx="12956461" cy="1215301"/>
          </a:xfrm>
        </p:grpSpPr>
        <p:sp>
          <p:nvSpPr>
            <p:cNvPr id="15" name="爆炸: 八角 14">
              <a:extLst>
                <a:ext uri="{FF2B5EF4-FFF2-40B4-BE49-F238E27FC236}">
                  <a16:creationId xmlns:a16="http://schemas.microsoft.com/office/drawing/2014/main" xmlns="" id="{E7AE4922-F06B-8500-CB62-7BED4B13E93C}"/>
                </a:ext>
              </a:extLst>
            </p:cNvPr>
            <p:cNvSpPr/>
            <p:nvPr/>
          </p:nvSpPr>
          <p:spPr>
            <a:xfrm>
              <a:off x="-462116" y="5508042"/>
              <a:ext cx="12956461" cy="1215301"/>
            </a:xfrm>
            <a:prstGeom prst="irregularSeal1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xmlns="" id="{65CEAAD6-C956-2FD1-10B5-E76E03627AE2}"/>
                </a:ext>
              </a:extLst>
            </p:cNvPr>
            <p:cNvSpPr txBox="1"/>
            <p:nvPr/>
          </p:nvSpPr>
          <p:spPr>
            <a:xfrm>
              <a:off x="224607" y="5628277"/>
              <a:ext cx="120617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4700" b="1" dirty="0">
                  <a:solidFill>
                    <a:srgbClr val="FF0000"/>
                  </a:solidFill>
                  <a:latin typeface="華康兒風體W4" panose="020F0400000000000000" pitchFamily="34" charset="-120"/>
                  <a:ea typeface="華康兒風體W4" panose="020F0400000000000000" pitchFamily="34" charset="-120"/>
                </a:rPr>
                <a:t>TIPS!!</a:t>
              </a:r>
              <a:r>
                <a:rPr lang="zh-TW" altLang="en-US" sz="4700" b="1" dirty="0">
                  <a:solidFill>
                    <a:srgbClr val="FF0000"/>
                  </a:solidFill>
                  <a:latin typeface="華康兒風體W4" panose="020F0400000000000000" pitchFamily="34" charset="-120"/>
                  <a:ea typeface="華康兒風體W4" panose="020F0400000000000000" pitchFamily="34" charset="-120"/>
                </a:rPr>
                <a:t>送出前麻煩檢查、檢查再檢查</a:t>
              </a:r>
              <a:r>
                <a:rPr lang="en-US" altLang="zh-TW" sz="4700" b="1" dirty="0">
                  <a:solidFill>
                    <a:srgbClr val="FF0000"/>
                  </a:solidFill>
                  <a:latin typeface="華康兒風體W4" panose="020F0400000000000000" pitchFamily="34" charset="-120"/>
                  <a:ea typeface="華康兒風體W4" panose="020F0400000000000000" pitchFamily="34" charset="-120"/>
                </a:rPr>
                <a:t>!!!!!</a:t>
              </a:r>
              <a:endParaRPr lang="zh-TW" altLang="en-US" sz="4700" b="1" dirty="0">
                <a:solidFill>
                  <a:srgbClr val="FF0000"/>
                </a:solidFill>
                <a:latin typeface="華康兒風體W4" panose="020F0400000000000000" pitchFamily="34" charset="-120"/>
                <a:ea typeface="華康兒風體W4" panose="020F0400000000000000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2107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="" id="{99493171-DF50-8931-8D2D-88D55B8A0468}"/>
              </a:ext>
            </a:extLst>
          </p:cNvPr>
          <p:cNvSpPr/>
          <p:nvPr/>
        </p:nvSpPr>
        <p:spPr>
          <a:xfrm>
            <a:off x="309716" y="584148"/>
            <a:ext cx="11572567" cy="49965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7752A8EA-8462-DBC5-DA94-A28BA708CC73}"/>
              </a:ext>
            </a:extLst>
          </p:cNvPr>
          <p:cNvSpPr/>
          <p:nvPr/>
        </p:nvSpPr>
        <p:spPr>
          <a:xfrm>
            <a:off x="74724" y="117987"/>
            <a:ext cx="5185534" cy="429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xmlns="" id="{3412A43B-AFD7-0E01-70BE-C6FE2BD110E1}"/>
              </a:ext>
            </a:extLst>
          </p:cNvPr>
          <p:cNvSpPr txBox="1">
            <a:spLocks/>
          </p:cNvSpPr>
          <p:nvPr/>
        </p:nvSpPr>
        <p:spPr>
          <a:xfrm>
            <a:off x="35396" y="-855327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</a:defRPr>
            </a:lvl1pPr>
          </a:lstStyle>
          <a:p>
            <a:r>
              <a:rPr lang="en-US" altLang="zh-TW" sz="2800" dirty="0">
                <a:solidFill>
                  <a:schemeClr val="tx1"/>
                </a:solidFill>
                <a:latin typeface="Franklin Gothic Book (本文)"/>
              </a:rPr>
              <a:t>03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核銷基本概念及常見錯誤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(2/8)</a:t>
            </a:r>
            <a:endParaRPr lang="zh-TW" altLang="en-US" sz="2800" dirty="0"/>
          </a:p>
        </p:txBody>
      </p:sp>
      <p:pic>
        <p:nvPicPr>
          <p:cNvPr id="7" name="圖片 6" descr="一張含有 文字, 美工圖案 的圖片&#10;&#10;自動產生的描述">
            <a:extLst>
              <a:ext uri="{FF2B5EF4-FFF2-40B4-BE49-F238E27FC236}">
                <a16:creationId xmlns:a16="http://schemas.microsoft.com/office/drawing/2014/main" xmlns="" id="{D273F578-C433-4456-7A44-1D1387D352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342"/>
          <a:stretch/>
        </p:blipFill>
        <p:spPr>
          <a:xfrm>
            <a:off x="74728" y="656971"/>
            <a:ext cx="803394" cy="64800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8BA43F4E-7AF7-A160-80B0-BA2A5A9A4348}"/>
              </a:ext>
            </a:extLst>
          </p:cNvPr>
          <p:cNvSpPr txBox="1"/>
          <p:nvPr/>
        </p:nvSpPr>
        <p:spPr>
          <a:xfrm>
            <a:off x="762982" y="651422"/>
            <a:ext cx="86032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核銷範例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以學輔款核銷餐費為例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12" name="物件 11">
            <a:extLst>
              <a:ext uri="{FF2B5EF4-FFF2-40B4-BE49-F238E27FC236}">
                <a16:creationId xmlns:a16="http://schemas.microsoft.com/office/drawing/2014/main" xmlns="" id="{6FE73F51-8ED8-E988-4B11-EE39DE2FC0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1461523"/>
              </p:ext>
            </p:extLst>
          </p:nvPr>
        </p:nvGraphicFramePr>
        <p:xfrm>
          <a:off x="2893398" y="1139648"/>
          <a:ext cx="5781367" cy="62236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Acrobat Document" r:id="rId4" imgW="3886052" imgH="5028936" progId="AcroExch.Document.DC">
                  <p:embed/>
                </p:oleObj>
              </mc:Choice>
              <mc:Fallback>
                <p:oleObj name="Acrobat Document" r:id="rId4" imgW="3886052" imgH="5028936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93398" y="1139648"/>
                        <a:ext cx="5781367" cy="62236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" name="群組 26">
            <a:extLst>
              <a:ext uri="{FF2B5EF4-FFF2-40B4-BE49-F238E27FC236}">
                <a16:creationId xmlns:a16="http://schemas.microsoft.com/office/drawing/2014/main" xmlns="" id="{039C5DD5-2820-8B4F-0A32-40CFCF2276E1}"/>
              </a:ext>
            </a:extLst>
          </p:cNvPr>
          <p:cNvGrpSpPr/>
          <p:nvPr/>
        </p:nvGrpSpPr>
        <p:grpSpPr>
          <a:xfrm>
            <a:off x="6744929" y="1139648"/>
            <a:ext cx="5351017" cy="1170933"/>
            <a:chOff x="6744929" y="1139648"/>
            <a:chExt cx="5351017" cy="1170933"/>
          </a:xfrm>
        </p:grpSpPr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xmlns="" id="{F1100F78-6011-75EC-3282-6FB229875B33}"/>
                </a:ext>
              </a:extLst>
            </p:cNvPr>
            <p:cNvSpPr txBox="1"/>
            <p:nvPr/>
          </p:nvSpPr>
          <p:spPr>
            <a:xfrm>
              <a:off x="8544232" y="1435510"/>
              <a:ext cx="35517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b="1" i="0" dirty="0">
                  <a:solidFill>
                    <a:srgbClr val="FF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→</a:t>
              </a:r>
              <a:r>
                <a:rPr lang="zh-TW" altLang="en-US" sz="2800" b="1" i="0" dirty="0">
                  <a:solidFill>
                    <a:srgbClr val="FF0000"/>
                  </a:solidFill>
                  <a:effectLst/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確認付款對象</a:t>
              </a:r>
              <a:endParaRPr lang="zh-TW" altLang="en-US" sz="2800" b="1" dirty="0">
                <a:solidFill>
                  <a:srgbClr val="FF0000"/>
                </a:solidFill>
                <a:latin typeface="華康兒風體W4(P)" panose="020F0400000000000000" pitchFamily="34" charset="-120"/>
                <a:ea typeface="華康兒風體W4(P)" panose="020F0400000000000000" pitchFamily="34" charset="-120"/>
              </a:endParaRPr>
            </a:p>
          </p:txBody>
        </p:sp>
        <p:sp>
          <p:nvSpPr>
            <p:cNvPr id="23" name="橢圓 22">
              <a:extLst>
                <a:ext uri="{FF2B5EF4-FFF2-40B4-BE49-F238E27FC236}">
                  <a16:creationId xmlns:a16="http://schemas.microsoft.com/office/drawing/2014/main" xmlns="" id="{43F713B6-69C4-8D9E-AFC5-FEE4A461C951}"/>
                </a:ext>
              </a:extLst>
            </p:cNvPr>
            <p:cNvSpPr/>
            <p:nvPr/>
          </p:nvSpPr>
          <p:spPr>
            <a:xfrm>
              <a:off x="6744929" y="1139648"/>
              <a:ext cx="1504336" cy="1170933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0" name="圖片 19">
            <a:extLst>
              <a:ext uri="{FF2B5EF4-FFF2-40B4-BE49-F238E27FC236}">
                <a16:creationId xmlns:a16="http://schemas.microsoft.com/office/drawing/2014/main" xmlns="" id="{DB4C2C96-6FD8-C9CF-5071-43DE35B1D0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5355" y="3945542"/>
            <a:ext cx="3528074" cy="2484000"/>
          </a:xfrm>
          <a:prstGeom prst="rect">
            <a:avLst/>
          </a:prstGeom>
        </p:spPr>
      </p:pic>
      <p:grpSp>
        <p:nvGrpSpPr>
          <p:cNvPr id="29" name="群組 28">
            <a:extLst>
              <a:ext uri="{FF2B5EF4-FFF2-40B4-BE49-F238E27FC236}">
                <a16:creationId xmlns:a16="http://schemas.microsoft.com/office/drawing/2014/main" xmlns="" id="{2BD8CA44-466C-8D2B-DB7A-B574D24234DB}"/>
              </a:ext>
            </a:extLst>
          </p:cNvPr>
          <p:cNvGrpSpPr/>
          <p:nvPr/>
        </p:nvGrpSpPr>
        <p:grpSpPr>
          <a:xfrm>
            <a:off x="3244645" y="2276946"/>
            <a:ext cx="9497961" cy="635513"/>
            <a:chOff x="3244645" y="2276946"/>
            <a:chExt cx="9497961" cy="635513"/>
          </a:xfrm>
        </p:grpSpPr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xmlns="" id="{49FAD594-7895-F0B6-7E02-27F16426D6CD}"/>
                </a:ext>
              </a:extLst>
            </p:cNvPr>
            <p:cNvSpPr txBox="1"/>
            <p:nvPr/>
          </p:nvSpPr>
          <p:spPr>
            <a:xfrm>
              <a:off x="3244645" y="2389239"/>
              <a:ext cx="514227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b="1" dirty="0">
                  <a:solidFill>
                    <a:srgbClr val="FF0000"/>
                  </a:solidFill>
                  <a:latin typeface="新細明體" panose="02020500000000000000" pitchFamily="18" charset="-120"/>
                  <a:ea typeface="新細明體" panose="02020500000000000000" pitchFamily="18" charset="-120"/>
                </a:rPr>
                <a:t>    ①          ②          ③          ④</a:t>
              </a:r>
              <a:endParaRPr lang="zh-TW" altLang="en-US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xmlns="" id="{868B4AD2-74F3-036A-0AD1-D2FE5E0C9AD0}"/>
                </a:ext>
              </a:extLst>
            </p:cNvPr>
            <p:cNvSpPr txBox="1"/>
            <p:nvPr/>
          </p:nvSpPr>
          <p:spPr>
            <a:xfrm>
              <a:off x="8544232" y="2276946"/>
              <a:ext cx="41983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b="1" i="0" dirty="0">
                  <a:solidFill>
                    <a:srgbClr val="FF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→</a:t>
              </a:r>
              <a:r>
                <a:rPr lang="zh-TW" altLang="en-US" sz="2800" b="1" i="0" dirty="0">
                  <a:solidFill>
                    <a:srgbClr val="FF0000"/>
                  </a:solidFill>
                  <a:effectLst/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完成用印關卡</a:t>
              </a:r>
              <a:endParaRPr lang="zh-TW" altLang="en-US" sz="2800" b="1" dirty="0">
                <a:solidFill>
                  <a:srgbClr val="FF0000"/>
                </a:solidFill>
                <a:latin typeface="華康兒風體W4(P)" panose="020F0400000000000000" pitchFamily="34" charset="-120"/>
                <a:ea typeface="華康兒風體W4(P)" panose="020F0400000000000000" pitchFamily="34" charset="-120"/>
              </a:endParaRPr>
            </a:p>
          </p:txBody>
        </p:sp>
      </p:grpSp>
      <p:pic>
        <p:nvPicPr>
          <p:cNvPr id="40" name="圖片 39">
            <a:extLst>
              <a:ext uri="{FF2B5EF4-FFF2-40B4-BE49-F238E27FC236}">
                <a16:creationId xmlns:a16="http://schemas.microsoft.com/office/drawing/2014/main" xmlns="" id="{54D9209D-D2ED-6CEF-B56B-B8E06F085A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1466" y="3977826"/>
            <a:ext cx="3528074" cy="2484000"/>
          </a:xfrm>
          <a:prstGeom prst="rect">
            <a:avLst/>
          </a:prstGeom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xmlns="" id="{742FD25E-45D9-F21F-5149-8E4A779351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5786" y="3992056"/>
            <a:ext cx="3528074" cy="2484000"/>
          </a:xfrm>
          <a:prstGeom prst="rect">
            <a:avLst/>
          </a:prstGeom>
        </p:spPr>
      </p:pic>
      <p:grpSp>
        <p:nvGrpSpPr>
          <p:cNvPr id="34" name="群組 33">
            <a:extLst>
              <a:ext uri="{FF2B5EF4-FFF2-40B4-BE49-F238E27FC236}">
                <a16:creationId xmlns:a16="http://schemas.microsoft.com/office/drawing/2014/main" xmlns="" id="{88EF2189-EC7D-3223-D977-C4BEE113EA4C}"/>
              </a:ext>
            </a:extLst>
          </p:cNvPr>
          <p:cNvGrpSpPr/>
          <p:nvPr/>
        </p:nvGrpSpPr>
        <p:grpSpPr>
          <a:xfrm>
            <a:off x="201212" y="1595624"/>
            <a:ext cx="1831863" cy="875822"/>
            <a:chOff x="7283807" y="1185551"/>
            <a:chExt cx="2168198" cy="875822"/>
          </a:xfrm>
        </p:grpSpPr>
        <p:sp>
          <p:nvSpPr>
            <p:cNvPr id="35" name="語音泡泡: 橢圓形 34">
              <a:extLst>
                <a:ext uri="{FF2B5EF4-FFF2-40B4-BE49-F238E27FC236}">
                  <a16:creationId xmlns:a16="http://schemas.microsoft.com/office/drawing/2014/main" xmlns="" id="{074C301F-478C-8BA3-48E6-8C50FFEB5A34}"/>
                </a:ext>
              </a:extLst>
            </p:cNvPr>
            <p:cNvSpPr/>
            <p:nvPr/>
          </p:nvSpPr>
          <p:spPr>
            <a:xfrm>
              <a:off x="7283807" y="1185551"/>
              <a:ext cx="2082761" cy="875822"/>
            </a:xfrm>
            <a:prstGeom prst="wedgeEllipseCallou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xmlns="" id="{58115F01-C1D1-37C5-3B7A-5AF8304E6F28}"/>
                </a:ext>
              </a:extLst>
            </p:cNvPr>
            <p:cNvSpPr txBox="1"/>
            <p:nvPr/>
          </p:nvSpPr>
          <p:spPr>
            <a:xfrm>
              <a:off x="7283807" y="1377697"/>
              <a:ext cx="216819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solidFill>
                    <a:srgbClr val="444444"/>
                  </a:solidFill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①核銷單</a:t>
              </a:r>
              <a:endPara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endParaRPr>
            </a:p>
          </p:txBody>
        </p:sp>
      </p:grpSp>
      <p:grpSp>
        <p:nvGrpSpPr>
          <p:cNvPr id="45" name="群組 44">
            <a:extLst>
              <a:ext uri="{FF2B5EF4-FFF2-40B4-BE49-F238E27FC236}">
                <a16:creationId xmlns:a16="http://schemas.microsoft.com/office/drawing/2014/main" xmlns="" id="{AA93C48D-3B0B-7EFA-5DA6-235D204C57D2}"/>
              </a:ext>
            </a:extLst>
          </p:cNvPr>
          <p:cNvGrpSpPr/>
          <p:nvPr/>
        </p:nvGrpSpPr>
        <p:grpSpPr>
          <a:xfrm>
            <a:off x="5373329" y="3626699"/>
            <a:ext cx="7445468" cy="548169"/>
            <a:chOff x="5373329" y="3626699"/>
            <a:chExt cx="7445468" cy="548169"/>
          </a:xfrm>
        </p:grpSpPr>
        <p:sp>
          <p:nvSpPr>
            <p:cNvPr id="30" name="矩形 29">
              <a:extLst>
                <a:ext uri="{FF2B5EF4-FFF2-40B4-BE49-F238E27FC236}">
                  <a16:creationId xmlns:a16="http://schemas.microsoft.com/office/drawing/2014/main" xmlns="" id="{E2024440-18BF-117A-E811-B745E7269BD7}"/>
                </a:ext>
              </a:extLst>
            </p:cNvPr>
            <p:cNvSpPr/>
            <p:nvPr/>
          </p:nvSpPr>
          <p:spPr>
            <a:xfrm>
              <a:off x="5373329" y="3684996"/>
              <a:ext cx="1445340" cy="46492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xmlns="" id="{743225D0-5FD6-385C-D081-87B31F2A6BDE}"/>
                </a:ext>
              </a:extLst>
            </p:cNvPr>
            <p:cNvSpPr txBox="1"/>
            <p:nvPr/>
          </p:nvSpPr>
          <p:spPr>
            <a:xfrm>
              <a:off x="8620423" y="3626699"/>
              <a:ext cx="41983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b="1" i="0" dirty="0">
                  <a:solidFill>
                    <a:srgbClr val="FF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→</a:t>
              </a:r>
              <a:r>
                <a:rPr lang="zh-TW" altLang="en-US" sz="2800" b="1" i="0" dirty="0">
                  <a:solidFill>
                    <a:srgbClr val="FF0000"/>
                  </a:solidFill>
                  <a:effectLst/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確認騎縫章</a:t>
              </a:r>
              <a:endParaRPr lang="zh-TW" altLang="en-US" sz="2800" b="1" dirty="0">
                <a:solidFill>
                  <a:srgbClr val="FF0000"/>
                </a:solidFill>
                <a:latin typeface="華康兒風體W4(P)" panose="020F0400000000000000" pitchFamily="34" charset="-120"/>
                <a:ea typeface="華康兒風體W4(P)" panose="020F0400000000000000" pitchFamily="34" charset="-120"/>
              </a:endParaRPr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xmlns="" id="{2B1B2473-6445-9F89-4FF3-6ACB1599B4B8}"/>
                </a:ext>
              </a:extLst>
            </p:cNvPr>
            <p:cNvSpPr txBox="1"/>
            <p:nvPr/>
          </p:nvSpPr>
          <p:spPr>
            <a:xfrm>
              <a:off x="5472099" y="3651648"/>
              <a:ext cx="252590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b="1" dirty="0">
                  <a:solidFill>
                    <a:srgbClr val="FF0000"/>
                  </a:solidFill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王小明</a:t>
              </a:r>
            </a:p>
          </p:txBody>
        </p:sp>
      </p:grpSp>
      <p:sp>
        <p:nvSpPr>
          <p:cNvPr id="39" name="文字方塊 38">
            <a:extLst>
              <a:ext uri="{FF2B5EF4-FFF2-40B4-BE49-F238E27FC236}">
                <a16:creationId xmlns:a16="http://schemas.microsoft.com/office/drawing/2014/main" xmlns="" id="{FA6C5DA0-F695-A8C1-8617-1B258A03A22C}"/>
              </a:ext>
            </a:extLst>
          </p:cNvPr>
          <p:cNvSpPr txBox="1"/>
          <p:nvPr/>
        </p:nvSpPr>
        <p:spPr>
          <a:xfrm>
            <a:off x="8687063" y="4780765"/>
            <a:ext cx="3551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i="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→</a:t>
            </a:r>
            <a:r>
              <a:rPr lang="zh-TW" altLang="en-US" sz="2800" b="1" i="0" dirty="0">
                <a:solidFill>
                  <a:srgbClr val="FF0000"/>
                </a:solidFill>
                <a:effectLst/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確認金額</a:t>
            </a:r>
            <a:endParaRPr lang="zh-TW" altLang="en-US" sz="2800" b="1" dirty="0">
              <a:solidFill>
                <a:srgbClr val="FF0000"/>
              </a:solidFill>
              <a:latin typeface="華康兒風體W4(P)" panose="020F0400000000000000" pitchFamily="34" charset="-120"/>
              <a:ea typeface="華康兒風體W4(P)" panose="020F0400000000000000" pitchFamily="34" charset="-120"/>
            </a:endParaRPr>
          </a:p>
        </p:txBody>
      </p:sp>
      <p:grpSp>
        <p:nvGrpSpPr>
          <p:cNvPr id="44" name="群組 43">
            <a:extLst>
              <a:ext uri="{FF2B5EF4-FFF2-40B4-BE49-F238E27FC236}">
                <a16:creationId xmlns:a16="http://schemas.microsoft.com/office/drawing/2014/main" xmlns="" id="{610ED703-A80B-D084-1513-B97A1C9EDB13}"/>
              </a:ext>
            </a:extLst>
          </p:cNvPr>
          <p:cNvGrpSpPr/>
          <p:nvPr/>
        </p:nvGrpSpPr>
        <p:grpSpPr>
          <a:xfrm>
            <a:off x="3441290" y="5772819"/>
            <a:ext cx="8810945" cy="1007164"/>
            <a:chOff x="3441290" y="5772819"/>
            <a:chExt cx="8810945" cy="1007164"/>
          </a:xfrm>
        </p:grpSpPr>
        <p:sp>
          <p:nvSpPr>
            <p:cNvPr id="42" name="文字方塊 41">
              <a:extLst>
                <a:ext uri="{FF2B5EF4-FFF2-40B4-BE49-F238E27FC236}">
                  <a16:creationId xmlns:a16="http://schemas.microsoft.com/office/drawing/2014/main" xmlns="" id="{3F3533A4-2AAB-D60A-91A6-9302E064C4FE}"/>
                </a:ext>
              </a:extLst>
            </p:cNvPr>
            <p:cNvSpPr txBox="1"/>
            <p:nvPr/>
          </p:nvSpPr>
          <p:spPr>
            <a:xfrm>
              <a:off x="8700521" y="5772819"/>
              <a:ext cx="35517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b="1" i="0" dirty="0">
                  <a:solidFill>
                    <a:srgbClr val="FF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→</a:t>
              </a:r>
              <a:r>
                <a:rPr lang="zh-TW" altLang="en-US" sz="2800" b="1" i="0" dirty="0">
                  <a:solidFill>
                    <a:srgbClr val="FF0000"/>
                  </a:solidFill>
                  <a:effectLst/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確認</a:t>
              </a:r>
              <a:r>
                <a:rPr lang="zh-TW" altLang="en-US" sz="2800" b="1" dirty="0">
                  <a:solidFill>
                    <a:srgbClr val="FF0000"/>
                  </a:solidFill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發票號碼</a:t>
              </a:r>
            </a:p>
          </p:txBody>
        </p:sp>
        <p:sp>
          <p:nvSpPr>
            <p:cNvPr id="43" name="橢圓 42">
              <a:extLst>
                <a:ext uri="{FF2B5EF4-FFF2-40B4-BE49-F238E27FC236}">
                  <a16:creationId xmlns:a16="http://schemas.microsoft.com/office/drawing/2014/main" xmlns="" id="{E4FC7DF1-C391-9CCC-F56C-58201A2B1DFA}"/>
                </a:ext>
              </a:extLst>
            </p:cNvPr>
            <p:cNvSpPr/>
            <p:nvPr/>
          </p:nvSpPr>
          <p:spPr>
            <a:xfrm>
              <a:off x="3441290" y="5772819"/>
              <a:ext cx="1277933" cy="1007164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62909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xmlns="" id="{E56D0E24-A8DF-1DDB-B852-F9EA9953D711}"/>
              </a:ext>
            </a:extLst>
          </p:cNvPr>
          <p:cNvSpPr/>
          <p:nvPr/>
        </p:nvSpPr>
        <p:spPr>
          <a:xfrm>
            <a:off x="74724" y="117987"/>
            <a:ext cx="5264191" cy="429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xmlns="" id="{2AECF830-704D-8CF0-E45A-4257AC79EB7A}"/>
              </a:ext>
            </a:extLst>
          </p:cNvPr>
          <p:cNvSpPr txBox="1">
            <a:spLocks/>
          </p:cNvSpPr>
          <p:nvPr/>
        </p:nvSpPr>
        <p:spPr>
          <a:xfrm>
            <a:off x="35396" y="-855327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</a:defRPr>
            </a:lvl1pPr>
          </a:lstStyle>
          <a:p>
            <a:r>
              <a:rPr lang="en-US" altLang="zh-TW" sz="2800" dirty="0">
                <a:solidFill>
                  <a:schemeClr val="tx1"/>
                </a:solidFill>
                <a:latin typeface="Franklin Gothic Book (本文)"/>
              </a:rPr>
              <a:t>03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核銷基本概念及常見錯誤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(3/8)</a:t>
            </a:r>
            <a:endParaRPr lang="zh-TW" altLang="en-US" sz="2800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D8DE7A9D-2CCC-A344-B397-3AEA671895D1}"/>
              </a:ext>
            </a:extLst>
          </p:cNvPr>
          <p:cNvSpPr/>
          <p:nvPr/>
        </p:nvSpPr>
        <p:spPr>
          <a:xfrm>
            <a:off x="309716" y="731632"/>
            <a:ext cx="11572567" cy="49965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7" name="圖片 6" descr="一張含有 文字, 美工圖案 的圖片&#10;&#10;自動產生的描述">
            <a:extLst>
              <a:ext uri="{FF2B5EF4-FFF2-40B4-BE49-F238E27FC236}">
                <a16:creationId xmlns:a16="http://schemas.microsoft.com/office/drawing/2014/main" xmlns="" id="{1CEAA94E-0AAD-1EA4-5190-7365307DED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342"/>
          <a:stretch/>
        </p:blipFill>
        <p:spPr>
          <a:xfrm>
            <a:off x="74728" y="656971"/>
            <a:ext cx="803394" cy="64800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ABF85C0E-3FD6-55DE-13CA-FE0BF4E30912}"/>
              </a:ext>
            </a:extLst>
          </p:cNvPr>
          <p:cNvSpPr txBox="1"/>
          <p:nvPr/>
        </p:nvSpPr>
        <p:spPr>
          <a:xfrm>
            <a:off x="762982" y="651422"/>
            <a:ext cx="86032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核銷範例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以學輔款核銷餐費為例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xmlns="" id="{803960B5-D32C-F747-22D3-C5843B1227CA}"/>
              </a:ext>
            </a:extLst>
          </p:cNvPr>
          <p:cNvGrpSpPr/>
          <p:nvPr/>
        </p:nvGrpSpPr>
        <p:grpSpPr>
          <a:xfrm>
            <a:off x="201212" y="1595624"/>
            <a:ext cx="1831863" cy="875822"/>
            <a:chOff x="7283807" y="1185551"/>
            <a:chExt cx="2168198" cy="875822"/>
          </a:xfrm>
        </p:grpSpPr>
        <p:sp>
          <p:nvSpPr>
            <p:cNvPr id="10" name="語音泡泡: 橢圓形 9">
              <a:extLst>
                <a:ext uri="{FF2B5EF4-FFF2-40B4-BE49-F238E27FC236}">
                  <a16:creationId xmlns:a16="http://schemas.microsoft.com/office/drawing/2014/main" xmlns="" id="{45C72FBF-0E7F-B8D9-0956-B55C319AA0BA}"/>
                </a:ext>
              </a:extLst>
            </p:cNvPr>
            <p:cNvSpPr/>
            <p:nvPr/>
          </p:nvSpPr>
          <p:spPr>
            <a:xfrm>
              <a:off x="7283807" y="1185551"/>
              <a:ext cx="2082761" cy="875822"/>
            </a:xfrm>
            <a:prstGeom prst="wedgeEllipseCallou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xmlns="" id="{253C6004-D027-3EBC-8983-C44E768B69A4}"/>
                </a:ext>
              </a:extLst>
            </p:cNvPr>
            <p:cNvSpPr txBox="1"/>
            <p:nvPr/>
          </p:nvSpPr>
          <p:spPr>
            <a:xfrm>
              <a:off x="7283807" y="1377697"/>
              <a:ext cx="216819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solidFill>
                    <a:srgbClr val="444444"/>
                  </a:solidFill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②請購單</a:t>
              </a:r>
              <a:endPara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endParaRPr>
            </a:p>
          </p:txBody>
        </p:sp>
      </p:grpSp>
      <p:graphicFrame>
        <p:nvGraphicFramePr>
          <p:cNvPr id="12" name="物件 11">
            <a:extLst>
              <a:ext uri="{FF2B5EF4-FFF2-40B4-BE49-F238E27FC236}">
                <a16:creationId xmlns:a16="http://schemas.microsoft.com/office/drawing/2014/main" xmlns="" id="{17618DD6-75DC-F306-8346-03E29BC7D48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6993741"/>
              </p:ext>
            </p:extLst>
          </p:nvPr>
        </p:nvGraphicFramePr>
        <p:xfrm>
          <a:off x="3446457" y="1128475"/>
          <a:ext cx="4979447" cy="644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Acrobat Document" r:id="rId4" imgW="3886052" imgH="5028936" progId="AcroExch.Document.DC">
                  <p:embed/>
                </p:oleObj>
              </mc:Choice>
              <mc:Fallback>
                <p:oleObj name="Acrobat Document" r:id="rId4" imgW="3886052" imgH="5028936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446457" y="1128475"/>
                        <a:ext cx="4979447" cy="644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文字方塊 12">
            <a:extLst>
              <a:ext uri="{FF2B5EF4-FFF2-40B4-BE49-F238E27FC236}">
                <a16:creationId xmlns:a16="http://schemas.microsoft.com/office/drawing/2014/main" xmlns="" id="{44016142-49E3-9C84-E9CC-696139D2F65D}"/>
              </a:ext>
            </a:extLst>
          </p:cNvPr>
          <p:cNvSpPr txBox="1"/>
          <p:nvPr/>
        </p:nvSpPr>
        <p:spPr>
          <a:xfrm>
            <a:off x="8544232" y="1435510"/>
            <a:ext cx="3551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i="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→</a:t>
            </a:r>
            <a:r>
              <a:rPr lang="zh-TW" altLang="en-US" sz="2800" b="1" i="0" dirty="0">
                <a:solidFill>
                  <a:srgbClr val="FF0000"/>
                </a:solidFill>
                <a:effectLst/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確認與核銷相符</a:t>
            </a:r>
            <a:endParaRPr lang="zh-TW" altLang="en-US" sz="2800" b="1" dirty="0">
              <a:solidFill>
                <a:srgbClr val="FF0000"/>
              </a:solidFill>
              <a:latin typeface="華康兒風體W4(P)" panose="020F0400000000000000" pitchFamily="34" charset="-120"/>
              <a:ea typeface="華康兒風體W4(P)" panose="020F0400000000000000" pitchFamily="34" charset="-120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xmlns="" id="{A8FFF990-9CE7-7C2D-7E6E-E10FE6012611}"/>
              </a:ext>
            </a:extLst>
          </p:cNvPr>
          <p:cNvGrpSpPr/>
          <p:nvPr/>
        </p:nvGrpSpPr>
        <p:grpSpPr>
          <a:xfrm>
            <a:off x="35396" y="5741600"/>
            <a:ext cx="12956461" cy="1215301"/>
            <a:chOff x="-462116" y="5508042"/>
            <a:chExt cx="12956461" cy="1215301"/>
          </a:xfrm>
        </p:grpSpPr>
        <p:sp>
          <p:nvSpPr>
            <p:cNvPr id="15" name="爆炸: 八角 14">
              <a:extLst>
                <a:ext uri="{FF2B5EF4-FFF2-40B4-BE49-F238E27FC236}">
                  <a16:creationId xmlns:a16="http://schemas.microsoft.com/office/drawing/2014/main" xmlns="" id="{625499FA-404A-19E5-21C4-BA4BC2B8C963}"/>
                </a:ext>
              </a:extLst>
            </p:cNvPr>
            <p:cNvSpPr/>
            <p:nvPr/>
          </p:nvSpPr>
          <p:spPr>
            <a:xfrm>
              <a:off x="-462116" y="5508042"/>
              <a:ext cx="12956461" cy="1215301"/>
            </a:xfrm>
            <a:prstGeom prst="irregularSeal1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xmlns="" id="{EA6E6F40-1FAF-F43F-F146-EB482015B429}"/>
                </a:ext>
              </a:extLst>
            </p:cNvPr>
            <p:cNvSpPr txBox="1"/>
            <p:nvPr/>
          </p:nvSpPr>
          <p:spPr>
            <a:xfrm>
              <a:off x="224607" y="5628277"/>
              <a:ext cx="120617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4700" b="1" dirty="0">
                  <a:solidFill>
                    <a:srgbClr val="FF0000"/>
                  </a:solidFill>
                  <a:latin typeface="華康兒風體W4" panose="020F0400000000000000" pitchFamily="34" charset="-120"/>
                  <a:ea typeface="華康兒風體W4" panose="020F0400000000000000" pitchFamily="34" charset="-120"/>
                </a:rPr>
                <a:t>TIPS!!</a:t>
              </a:r>
              <a:r>
                <a:rPr lang="zh-TW" altLang="en-US" sz="4700" b="1" dirty="0">
                  <a:solidFill>
                    <a:srgbClr val="FF0000"/>
                  </a:solidFill>
                  <a:latin typeface="華康兒風體W4" panose="020F0400000000000000" pitchFamily="34" charset="-120"/>
                  <a:ea typeface="華康兒風體W4" panose="020F0400000000000000" pitchFamily="34" charset="-120"/>
                </a:rPr>
                <a:t>要記得印出來附在核銷單後面</a:t>
              </a:r>
              <a:r>
                <a:rPr lang="en-US" altLang="zh-TW" sz="4700" b="1" dirty="0">
                  <a:solidFill>
                    <a:srgbClr val="FF0000"/>
                  </a:solidFill>
                  <a:latin typeface="華康兒風體W4" panose="020F0400000000000000" pitchFamily="34" charset="-120"/>
                  <a:ea typeface="華康兒風體W4" panose="020F0400000000000000" pitchFamily="34" charset="-120"/>
                </a:rPr>
                <a:t>!!!!!</a:t>
              </a:r>
              <a:endParaRPr lang="zh-TW" altLang="en-US" sz="4700" b="1" dirty="0">
                <a:solidFill>
                  <a:srgbClr val="FF0000"/>
                </a:solidFill>
                <a:latin typeface="華康兒風體W4" panose="020F0400000000000000" pitchFamily="34" charset="-120"/>
                <a:ea typeface="華康兒風體W4" panose="020F0400000000000000" pitchFamily="34" charset="-120"/>
              </a:endParaRPr>
            </a:p>
          </p:txBody>
        </p:sp>
      </p:grpSp>
      <p:sp>
        <p:nvSpPr>
          <p:cNvPr id="17" name="文字方塊 16">
            <a:extLst>
              <a:ext uri="{FF2B5EF4-FFF2-40B4-BE49-F238E27FC236}">
                <a16:creationId xmlns:a16="http://schemas.microsoft.com/office/drawing/2014/main" xmlns="" id="{F17ABF07-E0BD-1BE3-CA9C-AB830E547C78}"/>
              </a:ext>
            </a:extLst>
          </p:cNvPr>
          <p:cNvSpPr txBox="1"/>
          <p:nvPr/>
        </p:nvSpPr>
        <p:spPr>
          <a:xfrm>
            <a:off x="8544232" y="3584238"/>
            <a:ext cx="3551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i="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→</a:t>
            </a:r>
            <a:r>
              <a:rPr lang="zh-TW" altLang="en-US" sz="2800" b="1" i="0" dirty="0">
                <a:solidFill>
                  <a:srgbClr val="FF0000"/>
                </a:solidFill>
                <a:effectLst/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確認簽核關卡意見</a:t>
            </a:r>
            <a:endParaRPr lang="zh-TW" altLang="en-US" sz="2800" b="1" dirty="0">
              <a:solidFill>
                <a:srgbClr val="FF0000"/>
              </a:solidFill>
              <a:latin typeface="華康兒風體W4(P)" panose="020F0400000000000000" pitchFamily="34" charset="-120"/>
              <a:ea typeface="華康兒風體W4(P)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0079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xmlns="" id="{DD2E91C8-67A6-EB44-F993-3980E2A83C7C}"/>
              </a:ext>
            </a:extLst>
          </p:cNvPr>
          <p:cNvSpPr/>
          <p:nvPr/>
        </p:nvSpPr>
        <p:spPr>
          <a:xfrm>
            <a:off x="74724" y="117987"/>
            <a:ext cx="5490333" cy="429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xmlns="" id="{1E4CACE5-C5EE-EBB7-C773-35EE5002B486}"/>
              </a:ext>
            </a:extLst>
          </p:cNvPr>
          <p:cNvSpPr txBox="1">
            <a:spLocks/>
          </p:cNvSpPr>
          <p:nvPr/>
        </p:nvSpPr>
        <p:spPr>
          <a:xfrm>
            <a:off x="35396" y="-855327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</a:defRPr>
            </a:lvl1pPr>
          </a:lstStyle>
          <a:p>
            <a:r>
              <a:rPr lang="en-US" altLang="zh-TW" sz="2800" dirty="0">
                <a:solidFill>
                  <a:schemeClr val="tx1"/>
                </a:solidFill>
                <a:latin typeface="Franklin Gothic Book (本文)"/>
              </a:rPr>
              <a:t>03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核銷基本概念及常見錯誤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(4/8)</a:t>
            </a:r>
            <a:endParaRPr lang="zh-TW" altLang="en-US" sz="2800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E75CF719-8BAA-6090-4F39-02B45DAE91C1}"/>
              </a:ext>
            </a:extLst>
          </p:cNvPr>
          <p:cNvSpPr/>
          <p:nvPr/>
        </p:nvSpPr>
        <p:spPr>
          <a:xfrm>
            <a:off x="309716" y="731632"/>
            <a:ext cx="11572567" cy="49965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7" name="圖片 6" descr="一張含有 文字, 美工圖案 的圖片&#10;&#10;自動產生的描述">
            <a:extLst>
              <a:ext uri="{FF2B5EF4-FFF2-40B4-BE49-F238E27FC236}">
                <a16:creationId xmlns:a16="http://schemas.microsoft.com/office/drawing/2014/main" xmlns="" id="{AAB88F83-35FC-004F-7745-623131BA82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342"/>
          <a:stretch/>
        </p:blipFill>
        <p:spPr>
          <a:xfrm>
            <a:off x="74728" y="656971"/>
            <a:ext cx="803394" cy="64800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E75F7BFB-6036-F1DE-C649-5480D0C13681}"/>
              </a:ext>
            </a:extLst>
          </p:cNvPr>
          <p:cNvSpPr txBox="1"/>
          <p:nvPr/>
        </p:nvSpPr>
        <p:spPr>
          <a:xfrm>
            <a:off x="762982" y="651422"/>
            <a:ext cx="86032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核銷範例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以學輔款核銷餐費為例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xmlns="" id="{4ED0288D-FB98-8392-88FA-032CF15E6697}"/>
              </a:ext>
            </a:extLst>
          </p:cNvPr>
          <p:cNvGrpSpPr/>
          <p:nvPr/>
        </p:nvGrpSpPr>
        <p:grpSpPr>
          <a:xfrm>
            <a:off x="140043" y="1520971"/>
            <a:ext cx="2249196" cy="875822"/>
            <a:chOff x="7202979" y="1185551"/>
            <a:chExt cx="2249026" cy="875822"/>
          </a:xfrm>
        </p:grpSpPr>
        <p:sp>
          <p:nvSpPr>
            <p:cNvPr id="10" name="語音泡泡: 橢圓形 9">
              <a:extLst>
                <a:ext uri="{FF2B5EF4-FFF2-40B4-BE49-F238E27FC236}">
                  <a16:creationId xmlns:a16="http://schemas.microsoft.com/office/drawing/2014/main" xmlns="" id="{C834CF6F-9552-7F17-3830-6D82B955480A}"/>
                </a:ext>
              </a:extLst>
            </p:cNvPr>
            <p:cNvSpPr/>
            <p:nvPr/>
          </p:nvSpPr>
          <p:spPr>
            <a:xfrm>
              <a:off x="7283807" y="1185551"/>
              <a:ext cx="2082761" cy="875822"/>
            </a:xfrm>
            <a:prstGeom prst="wedgeEllipseCallou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xmlns="" id="{9EA38C35-5AA5-62CF-10EA-CED0F3B37BBD}"/>
                </a:ext>
              </a:extLst>
            </p:cNvPr>
            <p:cNvSpPr txBox="1"/>
            <p:nvPr/>
          </p:nvSpPr>
          <p:spPr>
            <a:xfrm>
              <a:off x="7202979" y="1377697"/>
              <a:ext cx="22490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solidFill>
                    <a:srgbClr val="444444"/>
                  </a:solidFill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③憑證</a:t>
              </a:r>
              <a:r>
                <a:rPr lang="en-US" altLang="zh-TW" sz="2800" dirty="0">
                  <a:solidFill>
                    <a:srgbClr val="444444"/>
                  </a:solidFill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:</a:t>
              </a:r>
              <a:r>
                <a:rPr lang="zh-TW" altLang="en-US" sz="2800" dirty="0">
                  <a:solidFill>
                    <a:srgbClr val="444444"/>
                  </a:solidFill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收據</a:t>
              </a:r>
              <a:endPara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endParaRPr>
            </a:p>
          </p:txBody>
        </p:sp>
      </p:grpSp>
      <p:pic>
        <p:nvPicPr>
          <p:cNvPr id="13" name="圖片 12" descr="一張含有 文字, 白板 的圖片&#10;&#10;自動產生的描述">
            <a:extLst>
              <a:ext uri="{FF2B5EF4-FFF2-40B4-BE49-F238E27FC236}">
                <a16:creationId xmlns:a16="http://schemas.microsoft.com/office/drawing/2014/main" xmlns="" id="{1047FDC2-BB53-F554-FDF7-D03E9DE38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8784" y="1170000"/>
            <a:ext cx="8078775" cy="5688000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xmlns="" id="{777AEE4C-6CF7-BE37-9ED2-6A84C8379C9A}"/>
              </a:ext>
            </a:extLst>
          </p:cNvPr>
          <p:cNvSpPr txBox="1"/>
          <p:nvPr/>
        </p:nvSpPr>
        <p:spPr>
          <a:xfrm>
            <a:off x="10093796" y="1812774"/>
            <a:ext cx="20829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i="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→</a:t>
            </a:r>
            <a:r>
              <a:rPr lang="zh-TW" altLang="en-US" sz="2800" b="1" i="0" dirty="0">
                <a:solidFill>
                  <a:srgbClr val="FF0000"/>
                </a:solidFill>
                <a:effectLst/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確認日期</a:t>
            </a:r>
            <a:endParaRPr lang="zh-TW" altLang="en-US" sz="2800" b="1" dirty="0">
              <a:solidFill>
                <a:srgbClr val="FF0000"/>
              </a:solidFill>
              <a:latin typeface="華康兒風體W4(P)" panose="020F0400000000000000" pitchFamily="34" charset="-120"/>
              <a:ea typeface="華康兒風體W4(P)" panose="020F0400000000000000" pitchFamily="34" charset="-120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xmlns="" id="{710849C6-DEB0-05C8-A787-EDCA23D6E543}"/>
              </a:ext>
            </a:extLst>
          </p:cNvPr>
          <p:cNvGrpSpPr/>
          <p:nvPr/>
        </p:nvGrpSpPr>
        <p:grpSpPr>
          <a:xfrm>
            <a:off x="3121202" y="774043"/>
            <a:ext cx="8474075" cy="1365390"/>
            <a:chOff x="3121202" y="774043"/>
            <a:chExt cx="8474075" cy="1365390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xmlns="" id="{959ABDDE-2050-F97F-02EA-B2846AA0481E}"/>
                </a:ext>
              </a:extLst>
            </p:cNvPr>
            <p:cNvSpPr/>
            <p:nvPr/>
          </p:nvSpPr>
          <p:spPr>
            <a:xfrm>
              <a:off x="7177548" y="1304971"/>
              <a:ext cx="3175820" cy="592655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xmlns="" id="{681CFC8F-C3EF-7636-B693-4D276A081A6D}"/>
                </a:ext>
              </a:extLst>
            </p:cNvPr>
            <p:cNvSpPr/>
            <p:nvPr/>
          </p:nvSpPr>
          <p:spPr>
            <a:xfrm>
              <a:off x="3121202" y="1405531"/>
              <a:ext cx="3654556" cy="733902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xmlns="" id="{4BC65CAC-A591-B70C-12F9-D820A59C8E2E}"/>
                </a:ext>
              </a:extLst>
            </p:cNvPr>
            <p:cNvSpPr txBox="1"/>
            <p:nvPr/>
          </p:nvSpPr>
          <p:spPr>
            <a:xfrm>
              <a:off x="8324749" y="774043"/>
              <a:ext cx="32705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b="1" i="0" dirty="0">
                  <a:solidFill>
                    <a:srgbClr val="FF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→</a:t>
              </a:r>
              <a:r>
                <a:rPr lang="zh-TW" altLang="en-US" sz="2800" b="1" i="0" dirty="0">
                  <a:solidFill>
                    <a:srgbClr val="FF0000"/>
                  </a:solidFill>
                  <a:effectLst/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確認</a:t>
              </a:r>
              <a:r>
                <a:rPr lang="zh-TW" altLang="en-US" sz="2800" b="1" dirty="0">
                  <a:solidFill>
                    <a:srgbClr val="FF0000"/>
                  </a:solidFill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抬頭及統編</a:t>
              </a:r>
            </a:p>
          </p:txBody>
        </p:sp>
      </p:grpSp>
      <p:grpSp>
        <p:nvGrpSpPr>
          <p:cNvPr id="28" name="群組 27">
            <a:extLst>
              <a:ext uri="{FF2B5EF4-FFF2-40B4-BE49-F238E27FC236}">
                <a16:creationId xmlns:a16="http://schemas.microsoft.com/office/drawing/2014/main" xmlns="" id="{A63E549F-EA7A-3987-36AE-F1471081B882}"/>
              </a:ext>
            </a:extLst>
          </p:cNvPr>
          <p:cNvGrpSpPr/>
          <p:nvPr/>
        </p:nvGrpSpPr>
        <p:grpSpPr>
          <a:xfrm>
            <a:off x="635971" y="2595716"/>
            <a:ext cx="7308494" cy="3977149"/>
            <a:chOff x="635971" y="2595716"/>
            <a:chExt cx="7308494" cy="3977149"/>
          </a:xfrm>
        </p:grpSpPr>
        <p:cxnSp>
          <p:nvCxnSpPr>
            <p:cNvPr id="17" name="直線接點 16">
              <a:extLst>
                <a:ext uri="{FF2B5EF4-FFF2-40B4-BE49-F238E27FC236}">
                  <a16:creationId xmlns:a16="http://schemas.microsoft.com/office/drawing/2014/main" xmlns="" id="{1BF7420F-25FE-5C08-3600-84D54B298D0E}"/>
                </a:ext>
              </a:extLst>
            </p:cNvPr>
            <p:cNvCxnSpPr/>
            <p:nvPr/>
          </p:nvCxnSpPr>
          <p:spPr>
            <a:xfrm>
              <a:off x="2939845" y="2595716"/>
              <a:ext cx="1897626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接點 17">
              <a:extLst>
                <a:ext uri="{FF2B5EF4-FFF2-40B4-BE49-F238E27FC236}">
                  <a16:creationId xmlns:a16="http://schemas.microsoft.com/office/drawing/2014/main" xmlns="" id="{B6529979-CB31-CFA4-A32F-FBE4A686ADBE}"/>
                </a:ext>
              </a:extLst>
            </p:cNvPr>
            <p:cNvCxnSpPr>
              <a:cxnSpLocks/>
            </p:cNvCxnSpPr>
            <p:nvPr/>
          </p:nvCxnSpPr>
          <p:spPr>
            <a:xfrm>
              <a:off x="5147186" y="2595716"/>
              <a:ext cx="644014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接點 19">
              <a:extLst>
                <a:ext uri="{FF2B5EF4-FFF2-40B4-BE49-F238E27FC236}">
                  <a16:creationId xmlns:a16="http://schemas.microsoft.com/office/drawing/2014/main" xmlns="" id="{0A116093-EC3C-5F4B-8431-4848647BC23C}"/>
                </a:ext>
              </a:extLst>
            </p:cNvPr>
            <p:cNvCxnSpPr>
              <a:cxnSpLocks/>
            </p:cNvCxnSpPr>
            <p:nvPr/>
          </p:nvCxnSpPr>
          <p:spPr>
            <a:xfrm>
              <a:off x="5826945" y="2595716"/>
              <a:ext cx="751226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接點 21">
              <a:extLst>
                <a:ext uri="{FF2B5EF4-FFF2-40B4-BE49-F238E27FC236}">
                  <a16:creationId xmlns:a16="http://schemas.microsoft.com/office/drawing/2014/main" xmlns="" id="{460E42AE-07A7-DBD1-392F-CDADB6190FCA}"/>
                </a:ext>
              </a:extLst>
            </p:cNvPr>
            <p:cNvCxnSpPr>
              <a:cxnSpLocks/>
            </p:cNvCxnSpPr>
            <p:nvPr/>
          </p:nvCxnSpPr>
          <p:spPr>
            <a:xfrm>
              <a:off x="6756504" y="2595716"/>
              <a:ext cx="1069973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接點 23">
              <a:extLst>
                <a:ext uri="{FF2B5EF4-FFF2-40B4-BE49-F238E27FC236}">
                  <a16:creationId xmlns:a16="http://schemas.microsoft.com/office/drawing/2014/main" xmlns="" id="{0320EC8B-71E6-7961-A985-C70FBE00EB1E}"/>
                </a:ext>
              </a:extLst>
            </p:cNvPr>
            <p:cNvCxnSpPr>
              <a:cxnSpLocks/>
            </p:cNvCxnSpPr>
            <p:nvPr/>
          </p:nvCxnSpPr>
          <p:spPr>
            <a:xfrm>
              <a:off x="2939845" y="6572865"/>
              <a:ext cx="500462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>
              <a:extLst>
                <a:ext uri="{FF2B5EF4-FFF2-40B4-BE49-F238E27FC236}">
                  <a16:creationId xmlns:a16="http://schemas.microsoft.com/office/drawing/2014/main" xmlns="" id="{08B46B5B-7F2D-19B5-BF46-2727189F8F13}"/>
                </a:ext>
              </a:extLst>
            </p:cNvPr>
            <p:cNvSpPr txBox="1"/>
            <p:nvPr/>
          </p:nvSpPr>
          <p:spPr>
            <a:xfrm>
              <a:off x="635971" y="3034085"/>
              <a:ext cx="4607748" cy="95410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zh-TW" altLang="en-US" sz="2800" b="1" i="0" dirty="0">
                  <a:solidFill>
                    <a:srgbClr val="FF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→</a:t>
              </a:r>
              <a:r>
                <a:rPr lang="zh-TW" altLang="en-US" sz="2800" b="1" i="0" dirty="0">
                  <a:solidFill>
                    <a:srgbClr val="FF0000"/>
                  </a:solidFill>
                  <a:effectLst/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確認</a:t>
              </a:r>
              <a:r>
                <a:rPr lang="zh-TW" altLang="en-US" sz="2800" b="1" dirty="0">
                  <a:solidFill>
                    <a:srgbClr val="FF0000"/>
                  </a:solidFill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品名、數量、單價、總價及大寫金額。</a:t>
              </a:r>
            </a:p>
          </p:txBody>
        </p:sp>
      </p:grpSp>
      <p:sp>
        <p:nvSpPr>
          <p:cNvPr id="27" name="文字方塊 26">
            <a:extLst>
              <a:ext uri="{FF2B5EF4-FFF2-40B4-BE49-F238E27FC236}">
                <a16:creationId xmlns:a16="http://schemas.microsoft.com/office/drawing/2014/main" xmlns="" id="{C444820C-D6DE-5202-52C2-91ADEFE087AD}"/>
              </a:ext>
            </a:extLst>
          </p:cNvPr>
          <p:cNvSpPr txBox="1"/>
          <p:nvPr/>
        </p:nvSpPr>
        <p:spPr>
          <a:xfrm>
            <a:off x="536705" y="4047162"/>
            <a:ext cx="5168994" cy="224676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zh-TW" altLang="en-US" sz="2800" b="1" i="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→</a:t>
            </a:r>
            <a:r>
              <a:rPr lang="zh-TW" altLang="en-US" sz="2800" b="1" i="0" dirty="0">
                <a:solidFill>
                  <a:srgbClr val="FF0000"/>
                </a:solidFill>
                <a:effectLst/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確認</a:t>
            </a:r>
            <a:r>
              <a:rPr lang="zh-TW" altLang="en-US" sz="2800" b="1" dirty="0">
                <a:solidFill>
                  <a:srgbClr val="FF0000"/>
                </a:solidFill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店章</a:t>
            </a:r>
            <a:r>
              <a:rPr lang="en-US" altLang="zh-TW" sz="2800" b="1" dirty="0">
                <a:solidFill>
                  <a:srgbClr val="FF0000"/>
                </a:solidFill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:</a:t>
            </a:r>
            <a:r>
              <a:rPr lang="zh-TW" altLang="en-US" sz="2800" b="1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受領人名稱、地址、營利事業統一編號。</a:t>
            </a:r>
            <a:endParaRPr lang="en-US" altLang="zh-TW" sz="2800" b="1" dirty="0">
              <a:latin typeface="華康兒風體W4(P)" panose="020F0400000000000000" pitchFamily="34" charset="-120"/>
              <a:ea typeface="華康兒風體W4(P)" panose="020F0400000000000000" pitchFamily="34" charset="-120"/>
            </a:endParaRPr>
          </a:p>
          <a:p>
            <a:r>
              <a:rPr lang="zh-TW" altLang="en-US" sz="2800" b="1" dirty="0">
                <a:solidFill>
                  <a:srgbClr val="FF0000"/>
                </a:solidFill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營利事業統一編號從缺者，應請廠商於收據後方貼足印花</a:t>
            </a:r>
            <a:r>
              <a:rPr lang="en-US" altLang="zh-TW" sz="2800" b="1" dirty="0">
                <a:solidFill>
                  <a:srgbClr val="FF0000"/>
                </a:solidFill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(</a:t>
            </a:r>
            <a:r>
              <a:rPr lang="zh-TW" altLang="en-US" sz="2800" b="1" dirty="0">
                <a:solidFill>
                  <a:srgbClr val="FF0000"/>
                </a:solidFill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收據金額千分之四</a:t>
            </a:r>
            <a:r>
              <a:rPr lang="en-US" altLang="zh-TW" sz="2800" b="1" dirty="0">
                <a:solidFill>
                  <a:srgbClr val="FF0000"/>
                </a:solidFill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20936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矩形 39">
            <a:extLst>
              <a:ext uri="{FF2B5EF4-FFF2-40B4-BE49-F238E27FC236}">
                <a16:creationId xmlns:a16="http://schemas.microsoft.com/office/drawing/2014/main" xmlns="" id="{D5E1E34B-E49E-3C79-BB2E-7E160E57D5A8}"/>
              </a:ext>
            </a:extLst>
          </p:cNvPr>
          <p:cNvSpPr/>
          <p:nvPr/>
        </p:nvSpPr>
        <p:spPr>
          <a:xfrm>
            <a:off x="309716" y="731632"/>
            <a:ext cx="11572567" cy="49965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75C6EA17-4966-BE50-34B1-83EB9E9835AC}"/>
              </a:ext>
            </a:extLst>
          </p:cNvPr>
          <p:cNvSpPr/>
          <p:nvPr/>
        </p:nvSpPr>
        <p:spPr>
          <a:xfrm>
            <a:off x="74725" y="117987"/>
            <a:ext cx="5392010" cy="429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xmlns="" id="{9C517392-CEA7-E3E1-217A-186975472E82}"/>
              </a:ext>
            </a:extLst>
          </p:cNvPr>
          <p:cNvSpPr txBox="1">
            <a:spLocks/>
          </p:cNvSpPr>
          <p:nvPr/>
        </p:nvSpPr>
        <p:spPr>
          <a:xfrm>
            <a:off x="35396" y="-855327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</a:defRPr>
            </a:lvl1pPr>
          </a:lstStyle>
          <a:p>
            <a:r>
              <a:rPr lang="en-US" altLang="zh-TW" sz="2800" dirty="0">
                <a:solidFill>
                  <a:schemeClr val="tx1"/>
                </a:solidFill>
                <a:latin typeface="Franklin Gothic Book (本文)"/>
              </a:rPr>
              <a:t>03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核銷基本概念及常見錯誤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(5/8)</a:t>
            </a:r>
            <a:endParaRPr lang="zh-TW" altLang="en-US" sz="2800" dirty="0"/>
          </a:p>
        </p:txBody>
      </p:sp>
      <p:pic>
        <p:nvPicPr>
          <p:cNvPr id="6" name="圖片 5" descr="一張含有 文字, 美工圖案 的圖片&#10;&#10;自動產生的描述">
            <a:extLst>
              <a:ext uri="{FF2B5EF4-FFF2-40B4-BE49-F238E27FC236}">
                <a16:creationId xmlns:a16="http://schemas.microsoft.com/office/drawing/2014/main" xmlns="" id="{877F87DC-C101-66F4-8647-0374B73ABA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342"/>
          <a:stretch/>
        </p:blipFill>
        <p:spPr>
          <a:xfrm>
            <a:off x="74728" y="656971"/>
            <a:ext cx="803394" cy="64800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68AF55E4-2EAF-52F4-D352-E50EAF304EA9}"/>
              </a:ext>
            </a:extLst>
          </p:cNvPr>
          <p:cNvSpPr txBox="1"/>
          <p:nvPr/>
        </p:nvSpPr>
        <p:spPr>
          <a:xfrm>
            <a:off x="762982" y="651422"/>
            <a:ext cx="8603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核銷範例</a:t>
            </a: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xmlns="" id="{6F09A6EE-CBD1-7AE9-17D4-717C2360AB9E}"/>
              </a:ext>
            </a:extLst>
          </p:cNvPr>
          <p:cNvGrpSpPr/>
          <p:nvPr/>
        </p:nvGrpSpPr>
        <p:grpSpPr>
          <a:xfrm>
            <a:off x="74725" y="1520971"/>
            <a:ext cx="2314514" cy="875822"/>
            <a:chOff x="7137666" y="1185551"/>
            <a:chExt cx="2314339" cy="875822"/>
          </a:xfrm>
        </p:grpSpPr>
        <p:sp>
          <p:nvSpPr>
            <p:cNvPr id="14" name="語音泡泡: 橢圓形 13">
              <a:extLst>
                <a:ext uri="{FF2B5EF4-FFF2-40B4-BE49-F238E27FC236}">
                  <a16:creationId xmlns:a16="http://schemas.microsoft.com/office/drawing/2014/main" xmlns="" id="{D6BF0A81-DF47-DE2D-ED91-0996DDA629CB}"/>
                </a:ext>
              </a:extLst>
            </p:cNvPr>
            <p:cNvSpPr/>
            <p:nvPr/>
          </p:nvSpPr>
          <p:spPr>
            <a:xfrm>
              <a:off x="7283807" y="1185551"/>
              <a:ext cx="2082761" cy="875822"/>
            </a:xfrm>
            <a:prstGeom prst="wedgeEllipseCallou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xmlns="" id="{1F0765C2-5C03-35D0-D0C0-4427DDD95E41}"/>
                </a:ext>
              </a:extLst>
            </p:cNvPr>
            <p:cNvSpPr txBox="1"/>
            <p:nvPr/>
          </p:nvSpPr>
          <p:spPr>
            <a:xfrm>
              <a:off x="7137666" y="1377697"/>
              <a:ext cx="23143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solidFill>
                    <a:srgbClr val="444444"/>
                  </a:solidFill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③憑證</a:t>
              </a:r>
              <a:r>
                <a:rPr lang="en-US" altLang="zh-TW" sz="2800" dirty="0">
                  <a:solidFill>
                    <a:srgbClr val="444444"/>
                  </a:solidFill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:</a:t>
              </a:r>
              <a:r>
                <a:rPr lang="zh-TW" altLang="en-US" sz="2800" dirty="0">
                  <a:solidFill>
                    <a:srgbClr val="444444"/>
                  </a:solidFill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發票</a:t>
              </a:r>
              <a:endPara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endParaRPr>
            </a:p>
          </p:txBody>
        </p:sp>
      </p:grpSp>
      <p:pic>
        <p:nvPicPr>
          <p:cNvPr id="3" name="圖片 2" descr="一張含有 文字, 白板, 收據 的圖片&#10;&#10;自動產生的描述">
            <a:extLst>
              <a:ext uri="{FF2B5EF4-FFF2-40B4-BE49-F238E27FC236}">
                <a16:creationId xmlns:a16="http://schemas.microsoft.com/office/drawing/2014/main" xmlns="" id="{82F0647B-F176-49B9-7E14-6451A602A6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3796" y="1332058"/>
            <a:ext cx="7835418" cy="4500000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xmlns="" id="{CE26FED4-6719-9330-0FA3-BCD60AEF4745}"/>
              </a:ext>
            </a:extLst>
          </p:cNvPr>
          <p:cNvSpPr txBox="1"/>
          <p:nvPr/>
        </p:nvSpPr>
        <p:spPr>
          <a:xfrm>
            <a:off x="5860025" y="874493"/>
            <a:ext cx="6475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→</a:t>
            </a:r>
            <a:r>
              <a:rPr lang="zh-TW" altLang="en-US" sz="2800" b="1" i="0" dirty="0">
                <a:effectLst/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若為</a:t>
            </a:r>
            <a:r>
              <a:rPr lang="zh-TW" altLang="en-US" sz="2800" b="1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三聯式手開發票檢附收執及副聯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xmlns="" id="{37198798-2603-ABE8-2944-5D5213F12863}"/>
              </a:ext>
            </a:extLst>
          </p:cNvPr>
          <p:cNvSpPr txBox="1"/>
          <p:nvPr/>
        </p:nvSpPr>
        <p:spPr>
          <a:xfrm>
            <a:off x="7470702" y="1304971"/>
            <a:ext cx="48350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i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→</a:t>
            </a:r>
            <a:r>
              <a:rPr lang="zh-TW" altLang="en-US" sz="2800" b="1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若為二聯式電子發票需複印</a:t>
            </a: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xmlns="" id="{FC0A2A4A-CC6C-A9EC-73EE-04DF21C52DEF}"/>
              </a:ext>
            </a:extLst>
          </p:cNvPr>
          <p:cNvGrpSpPr/>
          <p:nvPr/>
        </p:nvGrpSpPr>
        <p:grpSpPr>
          <a:xfrm>
            <a:off x="6469626" y="1759209"/>
            <a:ext cx="5289786" cy="523220"/>
            <a:chOff x="6469626" y="1759209"/>
            <a:chExt cx="5289786" cy="523220"/>
          </a:xfrm>
        </p:grpSpPr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xmlns="" id="{1687183F-E5FE-D59B-8065-C577CEC4F5C0}"/>
                </a:ext>
              </a:extLst>
            </p:cNvPr>
            <p:cNvSpPr txBox="1"/>
            <p:nvPr/>
          </p:nvSpPr>
          <p:spPr>
            <a:xfrm>
              <a:off x="9676493" y="1759209"/>
              <a:ext cx="20829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b="1" i="0" dirty="0">
                  <a:solidFill>
                    <a:srgbClr val="FF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→</a:t>
              </a:r>
              <a:r>
                <a:rPr lang="zh-TW" altLang="en-US" sz="2800" b="1" i="0" dirty="0">
                  <a:solidFill>
                    <a:srgbClr val="FF0000"/>
                  </a:solidFill>
                  <a:effectLst/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確認日期</a:t>
              </a:r>
              <a:endParaRPr lang="zh-TW" altLang="en-US" sz="2800" b="1" dirty="0">
                <a:solidFill>
                  <a:srgbClr val="FF0000"/>
                </a:solidFill>
                <a:latin typeface="華康兒風體W4(P)" panose="020F0400000000000000" pitchFamily="34" charset="-120"/>
                <a:ea typeface="華康兒風體W4(P)" panose="020F0400000000000000" pitchFamily="34" charset="-120"/>
              </a:endParaRPr>
            </a:p>
          </p:txBody>
        </p:sp>
        <p:cxnSp>
          <p:nvCxnSpPr>
            <p:cNvPr id="9" name="直線接點 8">
              <a:extLst>
                <a:ext uri="{FF2B5EF4-FFF2-40B4-BE49-F238E27FC236}">
                  <a16:creationId xmlns:a16="http://schemas.microsoft.com/office/drawing/2014/main" xmlns="" id="{0CF579B6-29FD-9996-318E-CBA5ABEE171D}"/>
                </a:ext>
              </a:extLst>
            </p:cNvPr>
            <p:cNvCxnSpPr/>
            <p:nvPr/>
          </p:nvCxnSpPr>
          <p:spPr>
            <a:xfrm>
              <a:off x="6469626" y="2143432"/>
              <a:ext cx="2896583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xmlns="" id="{F071A2F3-D9C7-B77D-CAA2-63E1C877B0AC}"/>
              </a:ext>
            </a:extLst>
          </p:cNvPr>
          <p:cNvGrpSpPr/>
          <p:nvPr/>
        </p:nvGrpSpPr>
        <p:grpSpPr>
          <a:xfrm>
            <a:off x="2481761" y="1596935"/>
            <a:ext cx="10091776" cy="2097576"/>
            <a:chOff x="2481761" y="1596935"/>
            <a:chExt cx="10091776" cy="2097576"/>
          </a:xfrm>
        </p:grpSpPr>
        <p:sp>
          <p:nvSpPr>
            <p:cNvPr id="11" name="橢圓 10">
              <a:extLst>
                <a:ext uri="{FF2B5EF4-FFF2-40B4-BE49-F238E27FC236}">
                  <a16:creationId xmlns:a16="http://schemas.microsoft.com/office/drawing/2014/main" xmlns="" id="{DA39A86E-0961-DD27-FB08-AEA21DC882F7}"/>
                </a:ext>
              </a:extLst>
            </p:cNvPr>
            <p:cNvSpPr/>
            <p:nvPr/>
          </p:nvSpPr>
          <p:spPr>
            <a:xfrm>
              <a:off x="2481761" y="1596935"/>
              <a:ext cx="2367667" cy="87582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xmlns="" id="{20FE0E67-F362-374E-6E45-AC25D3BD1E0A}"/>
                </a:ext>
              </a:extLst>
            </p:cNvPr>
            <p:cNvSpPr txBox="1"/>
            <p:nvPr/>
          </p:nvSpPr>
          <p:spPr>
            <a:xfrm>
              <a:off x="9195176" y="2309516"/>
              <a:ext cx="3378361" cy="138499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zh-TW" altLang="en-US" sz="2800" b="1" i="0" dirty="0">
                  <a:solidFill>
                    <a:srgbClr val="FF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→</a:t>
              </a:r>
              <a:r>
                <a:rPr lang="zh-TW" altLang="en-US" sz="2800" b="1" i="0" dirty="0">
                  <a:solidFill>
                    <a:srgbClr val="FF0000"/>
                  </a:solidFill>
                  <a:effectLst/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確認買受人</a:t>
              </a:r>
              <a:endParaRPr lang="en-US" altLang="zh-TW" sz="2800" b="1" i="0" dirty="0">
                <a:solidFill>
                  <a:srgbClr val="FF0000"/>
                </a:solidFill>
                <a:effectLst/>
                <a:latin typeface="華康兒風體W4(P)" panose="020F0400000000000000" pitchFamily="34" charset="-120"/>
                <a:ea typeface="華康兒風體W4(P)" panose="020F0400000000000000" pitchFamily="34" charset="-120"/>
              </a:endParaRPr>
            </a:p>
            <a:p>
              <a:r>
                <a:rPr lang="zh-TW" altLang="en-US" sz="2800" b="1" dirty="0"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台北海洋科技大學</a:t>
              </a:r>
              <a:endParaRPr lang="en-US" altLang="zh-TW" sz="2800" b="1" dirty="0">
                <a:latin typeface="華康兒風體W4(P)" panose="020F0400000000000000" pitchFamily="34" charset="-120"/>
                <a:ea typeface="華康兒風體W4(P)" panose="020F0400000000000000" pitchFamily="34" charset="-120"/>
              </a:endParaRPr>
            </a:p>
            <a:p>
              <a:r>
                <a:rPr lang="zh-TW" altLang="en-US" sz="2800" b="1" dirty="0"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統編</a:t>
              </a:r>
              <a:r>
                <a:rPr lang="en-US" altLang="zh-TW" sz="2800" b="1" dirty="0"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:29903105</a:t>
              </a:r>
              <a:endParaRPr lang="zh-TW" altLang="en-US" sz="2800" b="1" dirty="0">
                <a:latin typeface="華康兒風體W4(P)" panose="020F0400000000000000" pitchFamily="34" charset="-120"/>
                <a:ea typeface="華康兒風體W4(P)" panose="020F0400000000000000" pitchFamily="34" charset="-120"/>
              </a:endParaRPr>
            </a:p>
          </p:txBody>
        </p:sp>
      </p:grpSp>
      <p:sp>
        <p:nvSpPr>
          <p:cNvPr id="32" name="文字方塊 31">
            <a:extLst>
              <a:ext uri="{FF2B5EF4-FFF2-40B4-BE49-F238E27FC236}">
                <a16:creationId xmlns:a16="http://schemas.microsoft.com/office/drawing/2014/main" xmlns="" id="{0E94CC19-02FF-E09E-7D69-B87E90230E60}"/>
              </a:ext>
            </a:extLst>
          </p:cNvPr>
          <p:cNvSpPr txBox="1"/>
          <p:nvPr/>
        </p:nvSpPr>
        <p:spPr>
          <a:xfrm>
            <a:off x="7490019" y="4986292"/>
            <a:ext cx="4643275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sz="2800" b="1" i="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→</a:t>
            </a:r>
            <a:r>
              <a:rPr lang="zh-TW" altLang="en-US" sz="2800" b="1" i="0" dirty="0">
                <a:solidFill>
                  <a:srgbClr val="FF0000"/>
                </a:solidFill>
                <a:effectLst/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確認統一發票專用章</a:t>
            </a:r>
            <a:endParaRPr lang="en-US" altLang="zh-TW" sz="2800" b="1" i="0" dirty="0">
              <a:solidFill>
                <a:srgbClr val="FF0000"/>
              </a:solidFill>
              <a:effectLst/>
              <a:latin typeface="華康兒風體W4(P)" panose="020F0400000000000000" pitchFamily="34" charset="-120"/>
              <a:ea typeface="華康兒風體W4(P)" panose="020F0400000000000000" pitchFamily="34" charset="-120"/>
            </a:endParaRPr>
          </a:p>
          <a:p>
            <a:r>
              <a:rPr lang="zh-TW" altLang="en-US" sz="2800" b="1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營業人名稱、統一編號、</a:t>
            </a:r>
            <a:endParaRPr lang="en-US" altLang="zh-TW" sz="2800" b="1" dirty="0">
              <a:latin typeface="華康兒風體W4(P)" panose="020F0400000000000000" pitchFamily="34" charset="-120"/>
              <a:ea typeface="華康兒風體W4(P)" panose="020F0400000000000000" pitchFamily="34" charset="-120"/>
            </a:endParaRPr>
          </a:p>
          <a:p>
            <a:r>
              <a:rPr lang="zh-TW" altLang="en-US" sz="2800" b="1" i="0" dirty="0">
                <a:effectLst/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地址、統一發票專用章字樣</a:t>
            </a:r>
            <a:endParaRPr lang="en-US" altLang="zh-TW" sz="2800" b="1" i="0" dirty="0">
              <a:effectLst/>
              <a:latin typeface="華康兒風體W4(P)" panose="020F0400000000000000" pitchFamily="34" charset="-120"/>
              <a:ea typeface="華康兒風體W4(P)" panose="020F0400000000000000" pitchFamily="34" charset="-120"/>
            </a:endParaRPr>
          </a:p>
          <a:p>
            <a:r>
              <a:rPr lang="zh-TW" altLang="en-US" sz="2800" b="1" dirty="0">
                <a:solidFill>
                  <a:srgbClr val="FF0000"/>
                </a:solidFill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不得開立收據。</a:t>
            </a:r>
            <a:endParaRPr lang="en-US" altLang="zh-TW" sz="2800" b="1" i="0" dirty="0">
              <a:solidFill>
                <a:srgbClr val="FF0000"/>
              </a:solidFill>
              <a:effectLst/>
              <a:latin typeface="華康兒風體W4(P)" panose="020F0400000000000000" pitchFamily="34" charset="-120"/>
              <a:ea typeface="華康兒風體W4(P)" panose="020F0400000000000000" pitchFamily="34" charset="-120"/>
            </a:endParaRPr>
          </a:p>
        </p:txBody>
      </p:sp>
      <p:grpSp>
        <p:nvGrpSpPr>
          <p:cNvPr id="39" name="群組 38">
            <a:extLst>
              <a:ext uri="{FF2B5EF4-FFF2-40B4-BE49-F238E27FC236}">
                <a16:creationId xmlns:a16="http://schemas.microsoft.com/office/drawing/2014/main" xmlns="" id="{7B0639D5-F241-95EB-62D6-900ED9EC8BA7}"/>
              </a:ext>
            </a:extLst>
          </p:cNvPr>
          <p:cNvGrpSpPr/>
          <p:nvPr/>
        </p:nvGrpSpPr>
        <p:grpSpPr>
          <a:xfrm>
            <a:off x="185014" y="2824069"/>
            <a:ext cx="7732903" cy="4269996"/>
            <a:chOff x="185014" y="2824069"/>
            <a:chExt cx="7732903" cy="4269996"/>
          </a:xfrm>
        </p:grpSpPr>
        <p:grpSp>
          <p:nvGrpSpPr>
            <p:cNvPr id="36" name="群組 35">
              <a:extLst>
                <a:ext uri="{FF2B5EF4-FFF2-40B4-BE49-F238E27FC236}">
                  <a16:creationId xmlns:a16="http://schemas.microsoft.com/office/drawing/2014/main" xmlns="" id="{833E9E8C-B9D5-0935-B9E0-B8F0E77C9399}"/>
                </a:ext>
              </a:extLst>
            </p:cNvPr>
            <p:cNvGrpSpPr/>
            <p:nvPr/>
          </p:nvGrpSpPr>
          <p:grpSpPr>
            <a:xfrm>
              <a:off x="185014" y="2824069"/>
              <a:ext cx="7356069" cy="4269996"/>
              <a:chOff x="296530" y="2831690"/>
              <a:chExt cx="7356069" cy="4269996"/>
            </a:xfrm>
          </p:grpSpPr>
          <p:cxnSp>
            <p:nvCxnSpPr>
              <p:cNvPr id="26" name="直線接點 25">
                <a:extLst>
                  <a:ext uri="{FF2B5EF4-FFF2-40B4-BE49-F238E27FC236}">
                    <a16:creationId xmlns:a16="http://schemas.microsoft.com/office/drawing/2014/main" xmlns="" id="{4D844A3A-9DD9-0A4F-F20B-4F37BE7E0E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13582" y="2831690"/>
                <a:ext cx="582417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線接點 27">
                <a:extLst>
                  <a:ext uri="{FF2B5EF4-FFF2-40B4-BE49-F238E27FC236}">
                    <a16:creationId xmlns:a16="http://schemas.microsoft.com/office/drawing/2014/main" xmlns="" id="{AEFA4B17-FD7D-A2A2-DF5C-DEB99E3C09F8}"/>
                  </a:ext>
                </a:extLst>
              </p:cNvPr>
              <p:cNvCxnSpPr/>
              <p:nvPr/>
            </p:nvCxnSpPr>
            <p:spPr>
              <a:xfrm>
                <a:off x="6221505" y="2846438"/>
                <a:ext cx="1415845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線接點 28">
                <a:extLst>
                  <a:ext uri="{FF2B5EF4-FFF2-40B4-BE49-F238E27FC236}">
                    <a16:creationId xmlns:a16="http://schemas.microsoft.com/office/drawing/2014/main" xmlns="" id="{F79ACAD9-81D0-D8D9-A248-91663C7F99A9}"/>
                  </a:ext>
                </a:extLst>
              </p:cNvPr>
              <p:cNvCxnSpPr/>
              <p:nvPr/>
            </p:nvCxnSpPr>
            <p:spPr>
              <a:xfrm>
                <a:off x="6236754" y="4862052"/>
                <a:ext cx="1415845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文字方塊 32">
                <a:extLst>
                  <a:ext uri="{FF2B5EF4-FFF2-40B4-BE49-F238E27FC236}">
                    <a16:creationId xmlns:a16="http://schemas.microsoft.com/office/drawing/2014/main" xmlns="" id="{21943F26-4B94-6735-4F9D-9A9E105E6413}"/>
                  </a:ext>
                </a:extLst>
              </p:cNvPr>
              <p:cNvSpPr txBox="1"/>
              <p:nvPr/>
            </p:nvSpPr>
            <p:spPr>
              <a:xfrm>
                <a:off x="296530" y="3131368"/>
                <a:ext cx="4197156" cy="3970318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800" b="1" i="0" dirty="0">
                    <a:solidFill>
                      <a:srgbClr val="FF0000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→</a:t>
                </a:r>
                <a:r>
                  <a:rPr lang="zh-TW" altLang="en-US" sz="2800" b="1" i="0" dirty="0">
                    <a:solidFill>
                      <a:srgbClr val="FF0000"/>
                    </a:solidFill>
                    <a:effectLst/>
                    <a:latin typeface="華康兒風體W4(P)" panose="020F0400000000000000" pitchFamily="34" charset="-120"/>
                    <a:ea typeface="華康兒風體W4(P)" panose="020F0400000000000000" pitchFamily="34" charset="-120"/>
                  </a:rPr>
                  <a:t>確認品名、數量、單價、金額、總價、大寫金額。</a:t>
                </a:r>
                <a:r>
                  <a:rPr lang="zh-TW" altLang="en-US" sz="2800" b="1" i="0" dirty="0">
                    <a:effectLst/>
                    <a:latin typeface="華康兒風體W4(P)" panose="020F0400000000000000" pitchFamily="34" charset="-120"/>
                    <a:ea typeface="華康兒風體W4(P)" panose="020F0400000000000000" pitchFamily="34" charset="-120"/>
                  </a:rPr>
                  <a:t>承辦人加註備註應簽名。</a:t>
                </a:r>
                <a:endParaRPr lang="en-US" altLang="zh-TW" sz="2800" b="1" i="0" dirty="0">
                  <a:effectLst/>
                  <a:latin typeface="華康兒風體W4(P)" panose="020F0400000000000000" pitchFamily="34" charset="-120"/>
                  <a:ea typeface="華康兒風體W4(P)" panose="020F0400000000000000" pitchFamily="34" charset="-120"/>
                </a:endParaRPr>
              </a:p>
              <a:p>
                <a:r>
                  <a:rPr lang="zh-TW" altLang="en-US" sz="2800" b="1" dirty="0">
                    <a:latin typeface="華康兒風體W4(P)" panose="020F0400000000000000" pitchFamily="34" charset="-120"/>
                    <a:ea typeface="華康兒風體W4(P)" panose="020F0400000000000000" pitchFamily="34" charset="-120"/>
                  </a:rPr>
                  <a:t>若有清單佐證免逐項填記。</a:t>
                </a:r>
                <a:endParaRPr lang="en-US" altLang="zh-TW" sz="2800" b="1" dirty="0">
                  <a:latin typeface="華康兒風體W4(P)" panose="020F0400000000000000" pitchFamily="34" charset="-120"/>
                  <a:ea typeface="華康兒風體W4(P)" panose="020F0400000000000000" pitchFamily="34" charset="-120"/>
                </a:endParaRPr>
              </a:p>
              <a:p>
                <a:r>
                  <a:rPr lang="zh-TW" altLang="en-US" sz="2800" b="1" dirty="0">
                    <a:solidFill>
                      <a:srgbClr val="FF0000"/>
                    </a:solidFill>
                    <a:latin typeface="華康兒風體W4(P)" panose="020F0400000000000000" pitchFamily="34" charset="-120"/>
                    <a:ea typeface="華康兒風體W4(P)" panose="020F0400000000000000" pitchFamily="34" charset="-120"/>
                  </a:rPr>
                  <a:t>承辦人只能註明資訊不足而不能</a:t>
                </a:r>
                <a:r>
                  <a:rPr lang="en-US" altLang="zh-TW" sz="2800" b="1" dirty="0">
                    <a:solidFill>
                      <a:srgbClr val="FF0000"/>
                    </a:solidFill>
                    <a:latin typeface="華康兒風體W4(P)" panose="020F0400000000000000" pitchFamily="34" charset="-120"/>
                    <a:ea typeface="華康兒風體W4(P)" panose="020F0400000000000000" pitchFamily="34" charset="-120"/>
                  </a:rPr>
                  <a:t>“</a:t>
                </a:r>
                <a:r>
                  <a:rPr lang="zh-TW" altLang="en-US" sz="2800" b="1" dirty="0">
                    <a:solidFill>
                      <a:srgbClr val="FF0000"/>
                    </a:solidFill>
                    <a:latin typeface="華康兒風體W4(P)" panose="020F0400000000000000" pitchFamily="34" charset="-120"/>
                    <a:ea typeface="華康兒風體W4(P)" panose="020F0400000000000000" pitchFamily="34" charset="-120"/>
                  </a:rPr>
                  <a:t>更正</a:t>
                </a:r>
                <a:r>
                  <a:rPr lang="en-US" altLang="zh-TW" sz="2800" b="1" dirty="0">
                    <a:solidFill>
                      <a:srgbClr val="FF0000"/>
                    </a:solidFill>
                    <a:latin typeface="華康兒風體W4(P)" panose="020F0400000000000000" pitchFamily="34" charset="-120"/>
                    <a:ea typeface="華康兒風體W4(P)" panose="020F0400000000000000" pitchFamily="34" charset="-120"/>
                  </a:rPr>
                  <a:t>”</a:t>
                </a:r>
                <a:r>
                  <a:rPr lang="zh-TW" altLang="en-US" sz="2800" b="1" dirty="0">
                    <a:solidFill>
                      <a:srgbClr val="FF0000"/>
                    </a:solidFill>
                    <a:latin typeface="華康兒風體W4(P)" panose="020F0400000000000000" pitchFamily="34" charset="-120"/>
                    <a:ea typeface="華康兒風體W4(P)" panose="020F0400000000000000" pitchFamily="34" charset="-120"/>
                  </a:rPr>
                  <a:t>廠商之錯誤。發票之修正應加蓋負責人或統一發票章。</a:t>
                </a:r>
                <a:endParaRPr lang="en-US" altLang="zh-TW" sz="2800" b="1" dirty="0">
                  <a:solidFill>
                    <a:srgbClr val="FF0000"/>
                  </a:solidFill>
                  <a:latin typeface="華康兒風體W4(P)" panose="020F0400000000000000" pitchFamily="34" charset="-120"/>
                  <a:ea typeface="華康兒風體W4(P)" panose="020F0400000000000000" pitchFamily="34" charset="-120"/>
                </a:endParaRPr>
              </a:p>
              <a:p>
                <a:endParaRPr lang="zh-TW" altLang="en-US" sz="2800" b="1" dirty="0">
                  <a:latin typeface="華康兒風體W4(P)" panose="020F0400000000000000" pitchFamily="34" charset="-120"/>
                  <a:ea typeface="華康兒風體W4(P)" panose="020F0400000000000000" pitchFamily="34" charset="-120"/>
                </a:endParaRPr>
              </a:p>
            </p:txBody>
          </p:sp>
          <p:cxnSp>
            <p:nvCxnSpPr>
              <p:cNvPr id="34" name="直線接點 33">
                <a:extLst>
                  <a:ext uri="{FF2B5EF4-FFF2-40B4-BE49-F238E27FC236}">
                    <a16:creationId xmlns:a16="http://schemas.microsoft.com/office/drawing/2014/main" xmlns="" id="{9DE7925A-3075-5A4C-C6C8-BEC856F34D2B}"/>
                  </a:ext>
                </a:extLst>
              </p:cNvPr>
              <p:cNvCxnSpPr/>
              <p:nvPr/>
            </p:nvCxnSpPr>
            <p:spPr>
              <a:xfrm>
                <a:off x="2824186" y="2831690"/>
                <a:ext cx="1415845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線接點 34">
                <a:extLst>
                  <a:ext uri="{FF2B5EF4-FFF2-40B4-BE49-F238E27FC236}">
                    <a16:creationId xmlns:a16="http://schemas.microsoft.com/office/drawing/2014/main" xmlns="" id="{C195286B-DD6C-0443-5A17-B6948839C7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16556" y="2831690"/>
                <a:ext cx="754185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8" name="直線接點 37">
              <a:extLst>
                <a:ext uri="{FF2B5EF4-FFF2-40B4-BE49-F238E27FC236}">
                  <a16:creationId xmlns:a16="http://schemas.microsoft.com/office/drawing/2014/main" xmlns="" id="{86433CD2-614A-34DD-7DB3-D93E8C3C415B}"/>
                </a:ext>
              </a:extLst>
            </p:cNvPr>
            <p:cNvCxnSpPr/>
            <p:nvPr/>
          </p:nvCxnSpPr>
          <p:spPr>
            <a:xfrm>
              <a:off x="5466735" y="5261065"/>
              <a:ext cx="2451182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5436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3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241D8FFB-ACD2-A523-560A-662DB5E9979A}"/>
              </a:ext>
            </a:extLst>
          </p:cNvPr>
          <p:cNvSpPr/>
          <p:nvPr/>
        </p:nvSpPr>
        <p:spPr>
          <a:xfrm>
            <a:off x="74725" y="117987"/>
            <a:ext cx="5283856" cy="429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xmlns="" id="{27084020-B047-CCCC-8382-D5168BFC29CD}"/>
              </a:ext>
            </a:extLst>
          </p:cNvPr>
          <p:cNvSpPr txBox="1">
            <a:spLocks/>
          </p:cNvSpPr>
          <p:nvPr/>
        </p:nvSpPr>
        <p:spPr>
          <a:xfrm>
            <a:off x="35396" y="-855327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</a:defRPr>
            </a:lvl1pPr>
          </a:lstStyle>
          <a:p>
            <a:r>
              <a:rPr lang="en-US" altLang="zh-TW" sz="2800" dirty="0">
                <a:solidFill>
                  <a:schemeClr val="tx1"/>
                </a:solidFill>
                <a:latin typeface="Franklin Gothic Book (本文)"/>
              </a:rPr>
              <a:t>03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核銷基本概念及常見錯誤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(6/8)</a:t>
            </a:r>
            <a:endParaRPr lang="zh-TW" altLang="en-US" sz="2800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4AD04A77-43A0-0834-D6BC-A95C54F2BA37}"/>
              </a:ext>
            </a:extLst>
          </p:cNvPr>
          <p:cNvSpPr/>
          <p:nvPr/>
        </p:nvSpPr>
        <p:spPr>
          <a:xfrm>
            <a:off x="309716" y="731632"/>
            <a:ext cx="11572567" cy="49965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7" name="圖片 6" descr="一張含有 文字, 美工圖案 的圖片&#10;&#10;自動產生的描述">
            <a:extLst>
              <a:ext uri="{FF2B5EF4-FFF2-40B4-BE49-F238E27FC236}">
                <a16:creationId xmlns:a16="http://schemas.microsoft.com/office/drawing/2014/main" xmlns="" id="{047F2837-AF5E-93B0-4C79-FF5D6AB229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342"/>
          <a:stretch/>
        </p:blipFill>
        <p:spPr>
          <a:xfrm>
            <a:off x="74728" y="656971"/>
            <a:ext cx="803394" cy="648000"/>
          </a:xfrm>
          <a:prstGeom prst="rect">
            <a:avLst/>
          </a:prstGeom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xmlns="" id="{60889D0C-A844-B014-9163-2784E2663DB1}"/>
              </a:ext>
            </a:extLst>
          </p:cNvPr>
          <p:cNvGrpSpPr/>
          <p:nvPr/>
        </p:nvGrpSpPr>
        <p:grpSpPr>
          <a:xfrm>
            <a:off x="220877" y="1520971"/>
            <a:ext cx="1381781" cy="875822"/>
            <a:chOff x="7283807" y="1185551"/>
            <a:chExt cx="2168198" cy="875822"/>
          </a:xfrm>
        </p:grpSpPr>
        <p:sp>
          <p:nvSpPr>
            <p:cNvPr id="9" name="語音泡泡: 橢圓形 8">
              <a:extLst>
                <a:ext uri="{FF2B5EF4-FFF2-40B4-BE49-F238E27FC236}">
                  <a16:creationId xmlns:a16="http://schemas.microsoft.com/office/drawing/2014/main" xmlns="" id="{CE2F1AB8-830E-20B5-B517-E97968BD083C}"/>
                </a:ext>
              </a:extLst>
            </p:cNvPr>
            <p:cNvSpPr/>
            <p:nvPr/>
          </p:nvSpPr>
          <p:spPr>
            <a:xfrm>
              <a:off x="7283807" y="1185551"/>
              <a:ext cx="2082761" cy="875822"/>
            </a:xfrm>
            <a:prstGeom prst="wedgeEllipseCallou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xmlns="" id="{5AC53B08-8247-31D0-E7FE-713A252DF706}"/>
                </a:ext>
              </a:extLst>
            </p:cNvPr>
            <p:cNvSpPr txBox="1"/>
            <p:nvPr/>
          </p:nvSpPr>
          <p:spPr>
            <a:xfrm>
              <a:off x="7283807" y="1377697"/>
              <a:ext cx="216819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solidFill>
                    <a:srgbClr val="444444"/>
                  </a:solidFill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④佐證</a:t>
              </a:r>
              <a:endPara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endParaRPr>
            </a:p>
          </p:txBody>
        </p:sp>
      </p:grp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EF5A4B47-1F7D-769B-43F0-F550EF4E006B}"/>
              </a:ext>
            </a:extLst>
          </p:cNvPr>
          <p:cNvSpPr txBox="1"/>
          <p:nvPr/>
        </p:nvSpPr>
        <p:spPr>
          <a:xfrm>
            <a:off x="762982" y="651422"/>
            <a:ext cx="86032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核銷範例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以學輔款核銷餐費為例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xmlns="" id="{FF9E93C6-8758-CE71-E562-83B6F6B0C720}"/>
              </a:ext>
            </a:extLst>
          </p:cNvPr>
          <p:cNvGrpSpPr/>
          <p:nvPr/>
        </p:nvGrpSpPr>
        <p:grpSpPr>
          <a:xfrm>
            <a:off x="158556" y="1304971"/>
            <a:ext cx="6623153" cy="6858000"/>
            <a:chOff x="158556" y="1304971"/>
            <a:chExt cx="6623153" cy="6858000"/>
          </a:xfrm>
        </p:grpSpPr>
        <p:pic>
          <p:nvPicPr>
            <p:cNvPr id="13" name="圖片 12" descr="一張含有 桌 的圖片&#10;&#10;自動產生的描述">
              <a:extLst>
                <a:ext uri="{FF2B5EF4-FFF2-40B4-BE49-F238E27FC236}">
                  <a16:creationId xmlns:a16="http://schemas.microsoft.com/office/drawing/2014/main" xmlns="" id="{3DCAB2B8-702F-25DD-EB64-F793405DE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37048" y="1304971"/>
              <a:ext cx="5144661" cy="6858000"/>
            </a:xfrm>
            <a:prstGeom prst="rect">
              <a:avLst/>
            </a:prstGeom>
          </p:spPr>
        </p:pic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xmlns="" id="{372E921E-B9C0-A8B0-F95A-2F2047C1DE88}"/>
                </a:ext>
              </a:extLst>
            </p:cNvPr>
            <p:cNvSpPr txBox="1"/>
            <p:nvPr/>
          </p:nvSpPr>
          <p:spPr>
            <a:xfrm>
              <a:off x="158556" y="3930460"/>
              <a:ext cx="3803844" cy="52322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zh-TW" altLang="en-US" sz="2800" b="1" i="0" dirty="0">
                  <a:solidFill>
                    <a:srgbClr val="FF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→</a:t>
              </a:r>
              <a:r>
                <a:rPr lang="zh-TW" altLang="en-US" sz="2800" b="1" dirty="0">
                  <a:solidFill>
                    <a:srgbClr val="FF0000"/>
                  </a:solidFill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餐費應檢附簽到表。</a:t>
              </a:r>
            </a:p>
          </p:txBody>
        </p:sp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xmlns="" id="{2FA04EB9-7DE9-E384-3569-2ABBCF777FDA}"/>
              </a:ext>
            </a:extLst>
          </p:cNvPr>
          <p:cNvGrpSpPr/>
          <p:nvPr/>
        </p:nvGrpSpPr>
        <p:grpSpPr>
          <a:xfrm>
            <a:off x="6870548" y="1304971"/>
            <a:ext cx="5400109" cy="6858000"/>
            <a:chOff x="6870548" y="1304971"/>
            <a:chExt cx="5400109" cy="6858000"/>
          </a:xfrm>
        </p:grpSpPr>
        <p:pic>
          <p:nvPicPr>
            <p:cNvPr id="15" name="圖片 14" descr="一張含有 桌 的圖片&#10;&#10;自動產生的描述">
              <a:extLst>
                <a:ext uri="{FF2B5EF4-FFF2-40B4-BE49-F238E27FC236}">
                  <a16:creationId xmlns:a16="http://schemas.microsoft.com/office/drawing/2014/main" xmlns="" id="{24B3821F-92AD-71A0-8352-3DB97C9F39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70548" y="1304971"/>
              <a:ext cx="5144661" cy="6858000"/>
            </a:xfrm>
            <a:prstGeom prst="rect">
              <a:avLst/>
            </a:prstGeom>
          </p:spPr>
        </p:pic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xmlns="" id="{713BAF90-4A9B-4FF6-C699-0DC1F587B849}"/>
                </a:ext>
              </a:extLst>
            </p:cNvPr>
            <p:cNvSpPr txBox="1"/>
            <p:nvPr/>
          </p:nvSpPr>
          <p:spPr>
            <a:xfrm>
              <a:off x="6949206" y="3930460"/>
              <a:ext cx="5321451" cy="52322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zh-TW" altLang="en-US" sz="2800" b="1" i="0" dirty="0">
                  <a:solidFill>
                    <a:srgbClr val="FF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→</a:t>
              </a:r>
              <a:r>
                <a:rPr lang="zh-TW" altLang="en-US" sz="2800" b="1" dirty="0">
                  <a:solidFill>
                    <a:srgbClr val="FF0000"/>
                  </a:solidFill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學輔款應檢附計畫書及預算表。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0813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5AC86D3-8FD1-4F47-A319-7D0542E48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vert="horz" lIns="91440" tIns="45720" rIns="91440" bIns="45720" rtlCol="0">
            <a:normAutofit/>
          </a:bodyPr>
          <a:lstStyle/>
          <a:p>
            <a:pPr algn="ctr" rtl="0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大綱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xmlns="" id="{C266CDD0-3E96-40BD-8324-62D1DD8615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2164727"/>
              </p:ext>
            </p:extLst>
          </p:nvPr>
        </p:nvGraphicFramePr>
        <p:xfrm>
          <a:off x="1096963" y="2216879"/>
          <a:ext cx="10058400" cy="3738664"/>
        </p:xfrm>
        <a:graphic>
          <a:graphicData uri="http://schemas.openxmlformats.org/drawingml/2006/table">
            <a:tbl>
              <a:tblPr firstRow="1" bandRow="1">
                <a:noFill/>
                <a:tableStyleId>{3B4B98B0-60AC-42C2-AFA5-B58CD77FA1E5}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xmlns="" val="2981917977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xmlns="" val="945233394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xmlns="" val="2572263168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xmlns="" val="1765783061"/>
                    </a:ext>
                  </a:extLst>
                </a:gridCol>
              </a:tblGrid>
              <a:tr h="836732">
                <a:tc>
                  <a:txBody>
                    <a:bodyPr/>
                    <a:lstStyle/>
                    <a:p>
                      <a:pPr algn="ctr" rtl="0"/>
                      <a:r>
                        <a:rPr lang="en-US" altLang="zh-TW" sz="2400" b="0" cap="all" spc="150" dirty="0">
                          <a:solidFill>
                            <a:schemeClr val="lt1"/>
                          </a:solidFill>
                        </a:rPr>
                        <a:t>01</a:t>
                      </a:r>
                      <a:endParaRPr lang="zh-TW" sz="2400" b="0" cap="all" spc="150" dirty="0">
                        <a:solidFill>
                          <a:schemeClr val="lt1"/>
                        </a:solidFill>
                      </a:endParaRPr>
                    </a:p>
                  </a:txBody>
                  <a:tcPr marL="151061" marR="151061" marT="151061" marB="15106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altLang="zh-TW" sz="2400" b="0" cap="all" spc="150" dirty="0">
                          <a:solidFill>
                            <a:schemeClr val="lt1"/>
                          </a:solidFill>
                        </a:rPr>
                        <a:t>02</a:t>
                      </a:r>
                      <a:endParaRPr lang="zh-TW" sz="2400" b="0" cap="all" spc="150" dirty="0">
                        <a:solidFill>
                          <a:schemeClr val="lt1"/>
                        </a:solidFill>
                      </a:endParaRPr>
                    </a:p>
                  </a:txBody>
                  <a:tcPr marL="151061" marR="151061" marT="151061" marB="15106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altLang="zh-TW" sz="2400" b="0" cap="all" spc="150" dirty="0">
                          <a:solidFill>
                            <a:schemeClr val="lt1"/>
                          </a:solidFill>
                        </a:rPr>
                        <a:t>03</a:t>
                      </a:r>
                      <a:endParaRPr lang="zh-TW" sz="2400" b="0" cap="all" spc="150" dirty="0">
                        <a:solidFill>
                          <a:schemeClr val="lt1"/>
                        </a:solidFill>
                      </a:endParaRPr>
                    </a:p>
                  </a:txBody>
                  <a:tcPr marL="151061" marR="151061" marT="151061" marB="15106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altLang="zh-TW" sz="2400" b="0" cap="all" spc="150" dirty="0">
                          <a:solidFill>
                            <a:schemeClr val="lt1"/>
                          </a:solidFill>
                        </a:rPr>
                        <a:t>04</a:t>
                      </a:r>
                      <a:endParaRPr lang="zh-TW" sz="2400" b="0" cap="all" spc="150" dirty="0">
                        <a:solidFill>
                          <a:schemeClr val="lt1"/>
                        </a:solidFill>
                      </a:endParaRPr>
                    </a:p>
                  </a:txBody>
                  <a:tcPr marL="151061" marR="151061" marT="151061" marB="15106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80512675"/>
                  </a:ext>
                </a:extLst>
              </a:tr>
              <a:tr h="1675705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zh-TW" altLang="en-US" sz="28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本校經費外之預算建立</a:t>
                      </a:r>
                      <a:endParaRPr lang="zh-TW" sz="28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51061" marR="151061" marT="151061" marB="15106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請購基本概念及常見錯誤</a:t>
                      </a:r>
                      <a:endParaRPr lang="en-US" sz="28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51061" marR="151061" marT="151061" marB="15106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zh-TW" altLang="en-US" sz="28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核銷基本概念</a:t>
                      </a:r>
                      <a:endParaRPr lang="en-US" altLang="zh-TW" sz="28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zh-TW" altLang="en-US" sz="28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及常見錯誤</a:t>
                      </a:r>
                      <a:endParaRPr lang="en-US" sz="28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51061" marR="151061" marT="151061" marB="15106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核銷要點及</a:t>
                      </a:r>
                      <a:endParaRPr lang="en-US" altLang="zh-TW" sz="28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核銷基準表</a:t>
                      </a:r>
                      <a:endParaRPr lang="en-US" altLang="zh-TW" sz="28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51061" marR="151061" marT="151061" marB="15106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85369860"/>
                  </a:ext>
                </a:extLst>
              </a:tr>
              <a:tr h="1226227">
                <a:tc>
                  <a:txBody>
                    <a:bodyPr/>
                    <a:lstStyle/>
                    <a:p>
                      <a:pPr algn="ctr" rtl="0"/>
                      <a:endParaRPr lang="en-US" sz="14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51061" marR="151061" marT="151061" marB="15106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en-US" sz="14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51061" marR="151061" marT="151061" marB="15106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en-US" sz="14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51061" marR="151061" marT="151061" marB="15106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en-US" sz="14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51061" marR="151061" marT="151061" marB="15106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52228359"/>
                  </a:ext>
                </a:extLst>
              </a:tr>
            </a:tbl>
          </a:graphicData>
        </a:graphic>
      </p:graphicFrame>
      <p:sp>
        <p:nvSpPr>
          <p:cNvPr id="3" name="箭號: 向右 2">
            <a:extLst>
              <a:ext uri="{FF2B5EF4-FFF2-40B4-BE49-F238E27FC236}">
                <a16:creationId xmlns:a16="http://schemas.microsoft.com/office/drawing/2014/main" xmlns="" id="{BD401759-2090-2908-1A76-97F93FDA8E7E}"/>
              </a:ext>
            </a:extLst>
          </p:cNvPr>
          <p:cNvSpPr/>
          <p:nvPr/>
        </p:nvSpPr>
        <p:spPr>
          <a:xfrm>
            <a:off x="3411794" y="3834581"/>
            <a:ext cx="314632" cy="2753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箭號: 向右 4">
            <a:extLst>
              <a:ext uri="{FF2B5EF4-FFF2-40B4-BE49-F238E27FC236}">
                <a16:creationId xmlns:a16="http://schemas.microsoft.com/office/drawing/2014/main" xmlns="" id="{C4399D7E-19E0-CC33-E98D-7AD6D724620E}"/>
              </a:ext>
            </a:extLst>
          </p:cNvPr>
          <p:cNvSpPr/>
          <p:nvPr/>
        </p:nvSpPr>
        <p:spPr>
          <a:xfrm>
            <a:off x="5968847" y="3849329"/>
            <a:ext cx="314632" cy="2753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箭號: 向右 5">
            <a:extLst>
              <a:ext uri="{FF2B5EF4-FFF2-40B4-BE49-F238E27FC236}">
                <a16:creationId xmlns:a16="http://schemas.microsoft.com/office/drawing/2014/main" xmlns="" id="{92B369DF-3866-1DD2-4B84-4A8AB67C0DB5}"/>
              </a:ext>
            </a:extLst>
          </p:cNvPr>
          <p:cNvSpPr/>
          <p:nvPr/>
        </p:nvSpPr>
        <p:spPr>
          <a:xfrm>
            <a:off x="8804788" y="3849329"/>
            <a:ext cx="314632" cy="2753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35143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xmlns="" id="{48EE2103-7863-7817-444D-84CC9556060F}"/>
              </a:ext>
            </a:extLst>
          </p:cNvPr>
          <p:cNvSpPr/>
          <p:nvPr/>
        </p:nvSpPr>
        <p:spPr>
          <a:xfrm>
            <a:off x="74725" y="117987"/>
            <a:ext cx="5283856" cy="429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xmlns="" id="{D3391B7F-4D8F-E9EC-DB11-1FF949706D83}"/>
              </a:ext>
            </a:extLst>
          </p:cNvPr>
          <p:cNvSpPr txBox="1">
            <a:spLocks/>
          </p:cNvSpPr>
          <p:nvPr/>
        </p:nvSpPr>
        <p:spPr>
          <a:xfrm>
            <a:off x="35396" y="-855327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</a:defRPr>
            </a:lvl1pPr>
          </a:lstStyle>
          <a:p>
            <a:r>
              <a:rPr lang="en-US" altLang="zh-TW" sz="2800" dirty="0">
                <a:solidFill>
                  <a:schemeClr val="tx1"/>
                </a:solidFill>
                <a:latin typeface="Franklin Gothic Book (本文)"/>
              </a:rPr>
              <a:t>03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核銷基本概念及常見錯誤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(7/8)</a:t>
            </a:r>
            <a:endParaRPr lang="zh-TW" altLang="en-US" sz="2800" dirty="0"/>
          </a:p>
        </p:txBody>
      </p:sp>
      <p:pic>
        <p:nvPicPr>
          <p:cNvPr id="6" name="圖片 5" descr="一張含有 文字, 美工圖案 的圖片&#10;&#10;自動產生的描述">
            <a:extLst>
              <a:ext uri="{FF2B5EF4-FFF2-40B4-BE49-F238E27FC236}">
                <a16:creationId xmlns:a16="http://schemas.microsoft.com/office/drawing/2014/main" xmlns="" id="{D7905DA0-9A7D-0D42-8B9A-87A3AE7EBA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342"/>
          <a:stretch/>
        </p:blipFill>
        <p:spPr>
          <a:xfrm>
            <a:off x="74725" y="926018"/>
            <a:ext cx="803394" cy="648000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D0CE4606-3F55-3064-46AD-5A0EE46E5D69}"/>
              </a:ext>
            </a:extLst>
          </p:cNvPr>
          <p:cNvSpPr txBox="1"/>
          <p:nvPr/>
        </p:nvSpPr>
        <p:spPr>
          <a:xfrm>
            <a:off x="761999" y="988408"/>
            <a:ext cx="8603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核銷單常見錯誤案例</a:t>
            </a:r>
          </a:p>
        </p:txBody>
      </p:sp>
      <p:sp>
        <p:nvSpPr>
          <p:cNvPr id="8" name="內容版面配置區 10">
            <a:extLst>
              <a:ext uri="{FF2B5EF4-FFF2-40B4-BE49-F238E27FC236}">
                <a16:creationId xmlns:a16="http://schemas.microsoft.com/office/drawing/2014/main" xmlns="" id="{62672D3C-6D23-BD1B-4F54-A24FFEEC90D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077615" y="1574018"/>
            <a:ext cx="10160656" cy="48168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工讀及工作費檢附時數表休息時間及時數正確性。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9808" lvl="4" indent="0">
              <a:buNone/>
            </a:pP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(4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小時需休息半小時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時數表應核章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憑證及佐證應相符。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9808" lvl="4" indent="0">
              <a:buNone/>
            </a:pP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比賽、活動、差旅費應確認日期是否與公文相符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工程或請購時有上傳估價單者，核銷時應一併提供為佐證。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新建立之廠商及人員，核銷時應檢附存摺影本。</a:t>
            </a:r>
          </a:p>
          <a:p>
            <a:pPr marL="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不得核銷未來費用。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6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 不得使用塗改方式修改決行後之紙本公文。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960860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xmlns="" id="{CD5925CB-468D-6512-31C3-A3091C2EC91E}"/>
              </a:ext>
            </a:extLst>
          </p:cNvPr>
          <p:cNvSpPr/>
          <p:nvPr/>
        </p:nvSpPr>
        <p:spPr>
          <a:xfrm>
            <a:off x="74725" y="117987"/>
            <a:ext cx="5283856" cy="429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xmlns="" id="{8DFD4A70-9A43-FE15-67B1-5279811A3F1A}"/>
              </a:ext>
            </a:extLst>
          </p:cNvPr>
          <p:cNvSpPr txBox="1">
            <a:spLocks/>
          </p:cNvSpPr>
          <p:nvPr/>
        </p:nvSpPr>
        <p:spPr>
          <a:xfrm>
            <a:off x="35396" y="-855327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</a:defRPr>
            </a:lvl1pPr>
          </a:lstStyle>
          <a:p>
            <a:r>
              <a:rPr lang="en-US" altLang="zh-TW" sz="2800" dirty="0">
                <a:solidFill>
                  <a:schemeClr val="tx1"/>
                </a:solidFill>
                <a:latin typeface="Franklin Gothic Book (本文)"/>
              </a:rPr>
              <a:t>03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核銷基本概念及常見錯誤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(8/8)</a:t>
            </a:r>
            <a:endParaRPr lang="zh-TW" altLang="en-US" sz="2800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248D573C-B942-39AF-863F-35387A43997D}"/>
              </a:ext>
            </a:extLst>
          </p:cNvPr>
          <p:cNvSpPr/>
          <p:nvPr/>
        </p:nvSpPr>
        <p:spPr>
          <a:xfrm>
            <a:off x="309716" y="731632"/>
            <a:ext cx="11572567" cy="49965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7" name="圖片 6" descr="一張含有 文字, 美工圖案 的圖片&#10;&#10;自動產生的描述">
            <a:extLst>
              <a:ext uri="{FF2B5EF4-FFF2-40B4-BE49-F238E27FC236}">
                <a16:creationId xmlns:a16="http://schemas.microsoft.com/office/drawing/2014/main" xmlns="" id="{473AF0DB-E408-ACC9-49FA-85B196630D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342"/>
          <a:stretch/>
        </p:blipFill>
        <p:spPr>
          <a:xfrm>
            <a:off x="74725" y="926018"/>
            <a:ext cx="803394" cy="64800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DF5B8170-1129-3E12-F340-C0D6C8B24966}"/>
              </a:ext>
            </a:extLst>
          </p:cNvPr>
          <p:cNvSpPr txBox="1"/>
          <p:nvPr/>
        </p:nvSpPr>
        <p:spPr>
          <a:xfrm>
            <a:off x="761999" y="988408"/>
            <a:ext cx="8603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本校核銷要點</a:t>
            </a:r>
          </a:p>
        </p:txBody>
      </p:sp>
      <p:sp>
        <p:nvSpPr>
          <p:cNvPr id="9" name="內容版面配置區 10">
            <a:extLst>
              <a:ext uri="{FF2B5EF4-FFF2-40B4-BE49-F238E27FC236}">
                <a16:creationId xmlns:a16="http://schemas.microsoft.com/office/drawing/2014/main" xmlns="" id="{6B14199E-3D9B-E3CA-141B-820E078436D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077615" y="1574018"/>
            <a:ext cx="10160656" cy="496956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本校各項經費支出，請於採購驗收完畢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後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二週內辦理核銷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，  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經通知者得於逾期日起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一週內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補辦核銷。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逾期者不予核銷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並列入單位年度績效考核，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如已預先借款支付者，應於二週</a:t>
            </a:r>
            <a:endParaRPr lang="en-US" altLang="zh-TW" sz="2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內繳回原借款金額。</a:t>
            </a:r>
            <a:endParaRPr lang="en-US" altLang="zh-TW" sz="2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各項補助或委辦計畫所申請之專案或活動經費支出，請於專  </a:t>
            </a:r>
            <a:endParaRPr lang="en-US" altLang="zh-TW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案或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活動結束後二週內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辦理核銷。</a:t>
            </a:r>
            <a:endParaRPr lang="en-US" altLang="zh-TW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 應依照各項規定申請核銷，經通知補正而未能補正者，不予</a:t>
            </a:r>
            <a:endParaRPr lang="en-US" altLang="zh-TW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9808" lvl="4" indent="0">
              <a:buNone/>
            </a:pPr>
            <a:r>
              <a:rPr lang="en-US" altLang="zh-TW" sz="22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核銷。</a:t>
            </a:r>
            <a:r>
              <a:rPr lang="en-US" altLang="zh-TW" sz="1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en-US" altLang="zh-TW" sz="22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994335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xmlns="" id="{DAA39F0F-DAC1-AC2C-88FC-C27AB4270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748200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n-US" altLang="zh-TW" dirty="0">
                <a:solidFill>
                  <a:schemeClr val="tx1"/>
                </a:solidFill>
                <a:latin typeface="Franklin Gothic Book (本文)"/>
              </a:rPr>
              <a:t>04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核銷要點及核銷基準表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4AAC6150-102E-5587-D32C-20A044A707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1339" y="3659044"/>
            <a:ext cx="1650002" cy="17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480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="" id="{004A6C05-AAC7-9261-40A5-2A9FC7AC03CB}"/>
              </a:ext>
            </a:extLst>
          </p:cNvPr>
          <p:cNvSpPr/>
          <p:nvPr/>
        </p:nvSpPr>
        <p:spPr>
          <a:xfrm>
            <a:off x="309716" y="731632"/>
            <a:ext cx="11572567" cy="49965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77CAC945-E996-5137-E29D-3A6A29286975}"/>
              </a:ext>
            </a:extLst>
          </p:cNvPr>
          <p:cNvSpPr/>
          <p:nvPr/>
        </p:nvSpPr>
        <p:spPr>
          <a:xfrm>
            <a:off x="74725" y="117987"/>
            <a:ext cx="5283856" cy="429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xmlns="" id="{444E98BC-5B22-C84B-5B71-83D7F4571CBF}"/>
              </a:ext>
            </a:extLst>
          </p:cNvPr>
          <p:cNvSpPr txBox="1">
            <a:spLocks/>
          </p:cNvSpPr>
          <p:nvPr/>
        </p:nvSpPr>
        <p:spPr>
          <a:xfrm>
            <a:off x="35396" y="-855327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</a:defRPr>
            </a:lvl1pPr>
          </a:lstStyle>
          <a:p>
            <a:r>
              <a:rPr lang="en-US" altLang="zh-TW" sz="2800" dirty="0">
                <a:solidFill>
                  <a:schemeClr val="tx1"/>
                </a:solidFill>
                <a:latin typeface="Franklin Gothic Book (本文)"/>
              </a:rPr>
              <a:t>04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核銷要點及核銷基準表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(1/8)</a:t>
            </a:r>
            <a:endParaRPr lang="zh-TW" altLang="en-US" sz="2800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15849C57-9501-8233-7783-22B005314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716" y="786852"/>
            <a:ext cx="572452" cy="61200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D8E6F1B4-A1BB-6B4F-5ABE-FB30CF8BD824}"/>
              </a:ext>
            </a:extLst>
          </p:cNvPr>
          <p:cNvSpPr txBox="1"/>
          <p:nvPr/>
        </p:nvSpPr>
        <p:spPr>
          <a:xfrm>
            <a:off x="1056967" y="786852"/>
            <a:ext cx="8603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核銷要點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借支</a:t>
            </a:r>
          </a:p>
        </p:txBody>
      </p:sp>
      <p:sp>
        <p:nvSpPr>
          <p:cNvPr id="13" name="內容版面配置區 10">
            <a:extLst>
              <a:ext uri="{FF2B5EF4-FFF2-40B4-BE49-F238E27FC236}">
                <a16:creationId xmlns:a16="http://schemas.microsoft.com/office/drawing/2014/main" xmlns="" id="{ACE987CF-BCBC-965C-2568-FAE3EBE032F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82168" y="1462512"/>
            <a:ext cx="10160656" cy="510825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依本校經費借支與轉帳作業要點辦理。</a:t>
            </a: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應於預定支用日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七天前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辦理。</a:t>
            </a:r>
          </a:p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 依本校核銷要點應於活動結束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後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兩週內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辦理核銷。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逾期者不予核銷，並於兩週內繳回借款金額。</a:t>
            </a:r>
            <a:endParaRPr lang="en-US" altLang="zh-TW" sz="2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 辦理借支應檢附紙本公文、請購單、借支單。</a:t>
            </a:r>
            <a:endParaRPr lang="en-US" altLang="zh-TW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內聘鐘點費、主持人費、工讀費不予借支。</a:t>
            </a:r>
            <a:endParaRPr lang="en-US" altLang="zh-TW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 若為跨學年度計畫借支案，應依學年度分別申請。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 借支繳回款應填寫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核銷單號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以利完成歸墊。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541885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FBCA7202-5BF7-589B-1066-8649AFE627B9}"/>
              </a:ext>
            </a:extLst>
          </p:cNvPr>
          <p:cNvSpPr/>
          <p:nvPr/>
        </p:nvSpPr>
        <p:spPr>
          <a:xfrm>
            <a:off x="74725" y="117987"/>
            <a:ext cx="5283856" cy="429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xmlns="" id="{0A0F7134-C700-4CFD-467A-C185D6D00F68}"/>
              </a:ext>
            </a:extLst>
          </p:cNvPr>
          <p:cNvSpPr txBox="1">
            <a:spLocks/>
          </p:cNvSpPr>
          <p:nvPr/>
        </p:nvSpPr>
        <p:spPr>
          <a:xfrm>
            <a:off x="35396" y="-855327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</a:defRPr>
            </a:lvl1pPr>
          </a:lstStyle>
          <a:p>
            <a:r>
              <a:rPr lang="en-US" altLang="zh-TW" sz="2800" dirty="0">
                <a:solidFill>
                  <a:schemeClr val="tx1"/>
                </a:solidFill>
                <a:latin typeface="Franklin Gothic Book (本文)"/>
              </a:rPr>
              <a:t>04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核銷要點及核銷基準表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(2/8)</a:t>
            </a:r>
            <a:endParaRPr lang="zh-TW" altLang="en-US" sz="2800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89A7E5B5-D493-1DCE-92D4-E926DC8DB9F6}"/>
              </a:ext>
            </a:extLst>
          </p:cNvPr>
          <p:cNvSpPr/>
          <p:nvPr/>
        </p:nvSpPr>
        <p:spPr>
          <a:xfrm>
            <a:off x="309716" y="731632"/>
            <a:ext cx="11572567" cy="49965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A4F520BE-5CAF-CF2E-1100-75059073E8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716" y="786852"/>
            <a:ext cx="572452" cy="61200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AB9E36C3-FB13-303F-9B43-22191F61D199}"/>
              </a:ext>
            </a:extLst>
          </p:cNvPr>
          <p:cNvSpPr txBox="1"/>
          <p:nvPr/>
        </p:nvSpPr>
        <p:spPr>
          <a:xfrm>
            <a:off x="1056967" y="786852"/>
            <a:ext cx="8603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本校核銷基準表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節錄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)-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如需使用請至會計室網頁下載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xmlns="" id="{77506C8A-28A0-3FB7-342F-807437D916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447" y="1310072"/>
            <a:ext cx="10751103" cy="6756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3101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xmlns="" id="{F2288262-8A7B-8BB0-1793-3721A4EC746B}"/>
              </a:ext>
            </a:extLst>
          </p:cNvPr>
          <p:cNvSpPr/>
          <p:nvPr/>
        </p:nvSpPr>
        <p:spPr>
          <a:xfrm>
            <a:off x="74725" y="117987"/>
            <a:ext cx="5283856" cy="429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xmlns="" id="{1616C00D-4653-75A2-A629-A42BC658EB01}"/>
              </a:ext>
            </a:extLst>
          </p:cNvPr>
          <p:cNvSpPr txBox="1">
            <a:spLocks/>
          </p:cNvSpPr>
          <p:nvPr/>
        </p:nvSpPr>
        <p:spPr>
          <a:xfrm>
            <a:off x="35396" y="-855327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</a:defRPr>
            </a:lvl1pPr>
          </a:lstStyle>
          <a:p>
            <a:r>
              <a:rPr lang="en-US" altLang="zh-TW" sz="2800" dirty="0">
                <a:solidFill>
                  <a:schemeClr val="tx1"/>
                </a:solidFill>
                <a:latin typeface="Franklin Gothic Book (本文)"/>
              </a:rPr>
              <a:t>04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核銷要點及核銷基準表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(3/8)</a:t>
            </a:r>
            <a:endParaRPr lang="zh-TW" altLang="en-US" sz="2800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147E1088-5AFB-8C19-CD73-F762F9E9AB68}"/>
              </a:ext>
            </a:extLst>
          </p:cNvPr>
          <p:cNvSpPr/>
          <p:nvPr/>
        </p:nvSpPr>
        <p:spPr>
          <a:xfrm>
            <a:off x="309716" y="731632"/>
            <a:ext cx="11572567" cy="49965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8" name="圖片 7" descr="一張含有 文字 的圖片&#10;&#10;自動產生的描述">
            <a:extLst>
              <a:ext uri="{FF2B5EF4-FFF2-40B4-BE49-F238E27FC236}">
                <a16:creationId xmlns:a16="http://schemas.microsoft.com/office/drawing/2014/main" xmlns="" id="{D7BA486E-2EC9-345D-3F45-7D230D195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797" y="1567374"/>
            <a:ext cx="10751103" cy="6832951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580451EE-DA11-CC51-0D26-21E36780E3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716" y="786852"/>
            <a:ext cx="572452" cy="612000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xmlns="" id="{B87144BD-54A1-49F5-BFF0-24473CA717EC}"/>
              </a:ext>
            </a:extLst>
          </p:cNvPr>
          <p:cNvSpPr txBox="1"/>
          <p:nvPr/>
        </p:nvSpPr>
        <p:spPr>
          <a:xfrm>
            <a:off x="1056967" y="786852"/>
            <a:ext cx="8603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本校核銷基準表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節錄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)-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如需使用請至會計室網頁下載</a:t>
            </a:r>
          </a:p>
        </p:txBody>
      </p:sp>
    </p:spTree>
    <p:extLst>
      <p:ext uri="{BB962C8B-B14F-4D97-AF65-F5344CB8AC3E}">
        <p14:creationId xmlns:p14="http://schemas.microsoft.com/office/powerpoint/2010/main" val="6523603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xmlns="" id="{F58D18AD-8268-C97F-E6D4-7DA48A2AC7F8}"/>
              </a:ext>
            </a:extLst>
          </p:cNvPr>
          <p:cNvSpPr/>
          <p:nvPr/>
        </p:nvSpPr>
        <p:spPr>
          <a:xfrm>
            <a:off x="74725" y="117987"/>
            <a:ext cx="5283856" cy="429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xmlns="" id="{287BCAB6-AF56-F48C-95E4-58CF48DDB9F6}"/>
              </a:ext>
            </a:extLst>
          </p:cNvPr>
          <p:cNvSpPr txBox="1">
            <a:spLocks/>
          </p:cNvSpPr>
          <p:nvPr/>
        </p:nvSpPr>
        <p:spPr>
          <a:xfrm>
            <a:off x="35396" y="-855327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</a:defRPr>
            </a:lvl1pPr>
          </a:lstStyle>
          <a:p>
            <a:r>
              <a:rPr lang="en-US" altLang="zh-TW" sz="2800" dirty="0">
                <a:solidFill>
                  <a:schemeClr val="tx1"/>
                </a:solidFill>
                <a:latin typeface="Franklin Gothic Book (本文)"/>
              </a:rPr>
              <a:t>04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核銷要點及核銷基準表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(4/8)</a:t>
            </a:r>
            <a:endParaRPr lang="zh-TW" altLang="en-US" sz="2800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xmlns="" id="{CB87F4DA-3502-6F12-8A11-CFE7B360A328}"/>
              </a:ext>
            </a:extLst>
          </p:cNvPr>
          <p:cNvSpPr/>
          <p:nvPr/>
        </p:nvSpPr>
        <p:spPr>
          <a:xfrm>
            <a:off x="309716" y="731632"/>
            <a:ext cx="11572567" cy="49965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F7B87FF5-FDD7-579A-2DAB-B3EED7F724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716" y="786852"/>
            <a:ext cx="572452" cy="612000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722DB8C7-991E-59A3-8C76-0105540FA9E2}"/>
              </a:ext>
            </a:extLst>
          </p:cNvPr>
          <p:cNvSpPr txBox="1"/>
          <p:nvPr/>
        </p:nvSpPr>
        <p:spPr>
          <a:xfrm>
            <a:off x="1056967" y="786852"/>
            <a:ext cx="8603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本校核銷基準表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節錄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)-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如需使用請至會計室網頁下載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xmlns="" id="{C4451839-3571-DD94-AA5F-CA52BA7425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447" y="1567374"/>
            <a:ext cx="10751103" cy="575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9473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="" id="{43F9F654-7F9E-A963-F555-C6F5199EA673}"/>
              </a:ext>
            </a:extLst>
          </p:cNvPr>
          <p:cNvSpPr/>
          <p:nvPr/>
        </p:nvSpPr>
        <p:spPr>
          <a:xfrm>
            <a:off x="309716" y="731632"/>
            <a:ext cx="11572567" cy="49965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9EFD6EBB-3108-76B1-06B3-C927E0CD5FA6}"/>
              </a:ext>
            </a:extLst>
          </p:cNvPr>
          <p:cNvSpPr/>
          <p:nvPr/>
        </p:nvSpPr>
        <p:spPr>
          <a:xfrm>
            <a:off x="74725" y="117987"/>
            <a:ext cx="5283856" cy="429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xmlns="" id="{F8D2BC0D-4913-BC08-B6C8-3D1196B9395C}"/>
              </a:ext>
            </a:extLst>
          </p:cNvPr>
          <p:cNvSpPr txBox="1">
            <a:spLocks/>
          </p:cNvSpPr>
          <p:nvPr/>
        </p:nvSpPr>
        <p:spPr>
          <a:xfrm>
            <a:off x="35396" y="-855327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</a:defRPr>
            </a:lvl1pPr>
          </a:lstStyle>
          <a:p>
            <a:r>
              <a:rPr lang="en-US" altLang="zh-TW" sz="2800" dirty="0">
                <a:solidFill>
                  <a:schemeClr val="tx1"/>
                </a:solidFill>
                <a:latin typeface="Franklin Gothic Book (本文)"/>
              </a:rPr>
              <a:t>04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核銷要點及核銷基準表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(5/8)</a:t>
            </a:r>
            <a:endParaRPr lang="zh-TW" altLang="en-US" sz="2800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9EB9D1AB-BAC4-C1D7-E14B-93FD45640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716" y="786852"/>
            <a:ext cx="572452" cy="61200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60101317-1D8C-5A2B-7A7F-753F09ABD253}"/>
              </a:ext>
            </a:extLst>
          </p:cNvPr>
          <p:cNvSpPr txBox="1"/>
          <p:nvPr/>
        </p:nvSpPr>
        <p:spPr>
          <a:xfrm>
            <a:off x="1056967" y="786852"/>
            <a:ext cx="8603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本校核銷基準表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節錄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)-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如需使用請至會計室網頁下載</a:t>
            </a:r>
          </a:p>
        </p:txBody>
      </p:sp>
      <p:pic>
        <p:nvPicPr>
          <p:cNvPr id="12" name="圖片 11" descr="一張含有 文字 的圖片&#10;&#10;自動產生的描述">
            <a:extLst>
              <a:ext uri="{FF2B5EF4-FFF2-40B4-BE49-F238E27FC236}">
                <a16:creationId xmlns:a16="http://schemas.microsoft.com/office/drawing/2014/main" xmlns="" id="{852DA83E-8F9A-16FC-0A88-88C145A3ED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310" y="1454072"/>
            <a:ext cx="107207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2042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58348528-C1E3-1CBF-9C4B-4A83719BDAC2}"/>
              </a:ext>
            </a:extLst>
          </p:cNvPr>
          <p:cNvSpPr/>
          <p:nvPr/>
        </p:nvSpPr>
        <p:spPr>
          <a:xfrm>
            <a:off x="74725" y="117987"/>
            <a:ext cx="5283856" cy="429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xmlns="" id="{69F077F4-DC50-B285-D067-8F9C88063277}"/>
              </a:ext>
            </a:extLst>
          </p:cNvPr>
          <p:cNvSpPr txBox="1">
            <a:spLocks/>
          </p:cNvSpPr>
          <p:nvPr/>
        </p:nvSpPr>
        <p:spPr>
          <a:xfrm>
            <a:off x="35396" y="-855327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</a:defRPr>
            </a:lvl1pPr>
          </a:lstStyle>
          <a:p>
            <a:r>
              <a:rPr lang="en-US" altLang="zh-TW" sz="2800" dirty="0">
                <a:solidFill>
                  <a:schemeClr val="tx1"/>
                </a:solidFill>
                <a:latin typeface="Franklin Gothic Book (本文)"/>
              </a:rPr>
              <a:t>04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核銷要點及核銷基準表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(6/8)</a:t>
            </a:r>
            <a:endParaRPr lang="zh-TW" altLang="en-US" sz="2800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68EB721A-2E83-2943-325C-E4FBB6CC1B75}"/>
              </a:ext>
            </a:extLst>
          </p:cNvPr>
          <p:cNvSpPr/>
          <p:nvPr/>
        </p:nvSpPr>
        <p:spPr>
          <a:xfrm>
            <a:off x="309716" y="731632"/>
            <a:ext cx="11572567" cy="49965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6D6E8FA3-ED95-2935-4EAB-C328FB7E8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716" y="786852"/>
            <a:ext cx="572452" cy="61200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7507124D-97AD-24FB-1A5D-62AF5F2221FC}"/>
              </a:ext>
            </a:extLst>
          </p:cNvPr>
          <p:cNvSpPr txBox="1"/>
          <p:nvPr/>
        </p:nvSpPr>
        <p:spPr>
          <a:xfrm>
            <a:off x="1056967" y="786852"/>
            <a:ext cx="8603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本校核銷基準表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節錄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)-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如需使用請至會計室網頁下載</a:t>
            </a:r>
          </a:p>
        </p:txBody>
      </p:sp>
      <p:pic>
        <p:nvPicPr>
          <p:cNvPr id="10" name="圖片 9" descr="一張含有 文字 的圖片&#10;&#10;自動產生的描述">
            <a:extLst>
              <a:ext uri="{FF2B5EF4-FFF2-40B4-BE49-F238E27FC236}">
                <a16:creationId xmlns:a16="http://schemas.microsoft.com/office/drawing/2014/main" xmlns="" id="{F3BC6763-65B7-06E1-7110-6DC83AC74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942" y="1398852"/>
            <a:ext cx="10751103" cy="6763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8217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B815EA12-6DCB-6EE4-8DE6-011C6BE19C66}"/>
              </a:ext>
            </a:extLst>
          </p:cNvPr>
          <p:cNvSpPr/>
          <p:nvPr/>
        </p:nvSpPr>
        <p:spPr>
          <a:xfrm>
            <a:off x="74725" y="117987"/>
            <a:ext cx="5283856" cy="429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xmlns="" id="{6869F990-9E8A-1437-0CE2-E45B26FEBA79}"/>
              </a:ext>
            </a:extLst>
          </p:cNvPr>
          <p:cNvSpPr txBox="1">
            <a:spLocks/>
          </p:cNvSpPr>
          <p:nvPr/>
        </p:nvSpPr>
        <p:spPr>
          <a:xfrm>
            <a:off x="35396" y="-855327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</a:defRPr>
            </a:lvl1pPr>
          </a:lstStyle>
          <a:p>
            <a:r>
              <a:rPr lang="en-US" altLang="zh-TW" sz="2800" dirty="0">
                <a:solidFill>
                  <a:schemeClr val="tx1"/>
                </a:solidFill>
                <a:latin typeface="Franklin Gothic Book (本文)"/>
              </a:rPr>
              <a:t>04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核銷要點及核銷基準表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(7/8)</a:t>
            </a:r>
            <a:endParaRPr lang="zh-TW" altLang="en-US" sz="2800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EC5EFBE4-A55C-05B4-2CB3-FF0DEF7D9080}"/>
              </a:ext>
            </a:extLst>
          </p:cNvPr>
          <p:cNvSpPr/>
          <p:nvPr/>
        </p:nvSpPr>
        <p:spPr>
          <a:xfrm>
            <a:off x="309716" y="731632"/>
            <a:ext cx="11572567" cy="49965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D2C44AF0-6D02-7C8B-2851-92A0C76FC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716" y="786852"/>
            <a:ext cx="572452" cy="61200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7223D827-A087-74E1-42D2-638088B9B8BF}"/>
              </a:ext>
            </a:extLst>
          </p:cNvPr>
          <p:cNvSpPr txBox="1"/>
          <p:nvPr/>
        </p:nvSpPr>
        <p:spPr>
          <a:xfrm>
            <a:off x="1056967" y="786852"/>
            <a:ext cx="8603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本校核銷基準表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節錄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)-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如需使用請至會計室網頁下載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BEF79AD8-12C5-8D11-6CC1-B406FA7579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864" y="1398852"/>
            <a:ext cx="10751103" cy="6642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318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5D35941C-A632-77CD-88AB-AF5F0197E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748200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n-US" altLang="zh-TW" dirty="0">
                <a:solidFill>
                  <a:schemeClr val="tx1"/>
                </a:solidFill>
                <a:latin typeface="Franklin Gothic Book (本文)"/>
              </a:rPr>
              <a:t>01</a:t>
            </a:r>
            <a:r>
              <a:rPr lang="zh-TW" altLang="en-US" sz="4800" spc="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本校經費外之預算建立</a:t>
            </a:r>
            <a:endParaRPr lang="zh-TW" alt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36B7234B-1574-382D-566C-21AF312F4F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7143" y="3442619"/>
            <a:ext cx="3850250" cy="2753660"/>
          </a:xfrm>
          <a:prstGeom prst="rect">
            <a:avLst/>
          </a:prstGeom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xmlns="" id="{8F3BC364-793F-DEE9-CBD4-63DD341E122A}"/>
              </a:ext>
            </a:extLst>
          </p:cNvPr>
          <p:cNvGrpSpPr/>
          <p:nvPr/>
        </p:nvGrpSpPr>
        <p:grpSpPr>
          <a:xfrm>
            <a:off x="9478296" y="3442619"/>
            <a:ext cx="2635045" cy="1189703"/>
            <a:chOff x="9478296" y="3442619"/>
            <a:chExt cx="2635045" cy="1189703"/>
          </a:xfrm>
        </p:grpSpPr>
        <p:sp>
          <p:nvSpPr>
            <p:cNvPr id="10" name="語音泡泡: 橢圓形 9">
              <a:extLst>
                <a:ext uri="{FF2B5EF4-FFF2-40B4-BE49-F238E27FC236}">
                  <a16:creationId xmlns:a16="http://schemas.microsoft.com/office/drawing/2014/main" xmlns="" id="{D1CF1AC8-5AF5-D413-611C-9F476B4FD722}"/>
                </a:ext>
              </a:extLst>
            </p:cNvPr>
            <p:cNvSpPr/>
            <p:nvPr/>
          </p:nvSpPr>
          <p:spPr>
            <a:xfrm>
              <a:off x="9478296" y="3442619"/>
              <a:ext cx="2635045" cy="1189703"/>
            </a:xfrm>
            <a:prstGeom prst="wedgeEllipseCallo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xmlns="" id="{7E635D36-F707-1875-592C-09F7F7B98C41}"/>
                </a:ext>
              </a:extLst>
            </p:cNvPr>
            <p:cNvSpPr txBox="1"/>
            <p:nvPr/>
          </p:nvSpPr>
          <p:spPr>
            <a:xfrm>
              <a:off x="9576619" y="3560416"/>
              <a:ext cx="253672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latin typeface="華康兒風體W4" panose="020F0400000000000000" pitchFamily="34" charset="-120"/>
                  <a:ea typeface="華康兒風體W4" panose="020F0400000000000000" pitchFamily="34" charset="-120"/>
                </a:rPr>
                <a:t>要開始了</a:t>
              </a:r>
              <a:r>
                <a:rPr lang="en-US" altLang="zh-TW" sz="2800" dirty="0">
                  <a:latin typeface="華康兒風體W4" panose="020F0400000000000000" pitchFamily="34" charset="-120"/>
                  <a:ea typeface="華康兒風體W4" panose="020F0400000000000000" pitchFamily="34" charset="-120"/>
                </a:rPr>
                <a:t>~</a:t>
              </a:r>
              <a:r>
                <a:rPr lang="zh-TW" altLang="en-US" sz="2800" dirty="0">
                  <a:latin typeface="華康兒風體W4" panose="020F0400000000000000" pitchFamily="34" charset="-120"/>
                  <a:ea typeface="華康兒風體W4" panose="020F0400000000000000" pitchFamily="34" charset="-120"/>
                </a:rPr>
                <a:t>趕快筆記筆記</a:t>
              </a:r>
              <a:r>
                <a:rPr lang="en-US" altLang="zh-TW" sz="2800" dirty="0">
                  <a:latin typeface="華康兒風體W4" panose="020F0400000000000000" pitchFamily="34" charset="-120"/>
                  <a:ea typeface="華康兒風體W4" panose="020F0400000000000000" pitchFamily="34" charset="-120"/>
                </a:rPr>
                <a:t>~~</a:t>
              </a:r>
              <a:endParaRPr lang="zh-TW" altLang="en-US" sz="2800" dirty="0">
                <a:latin typeface="華康兒風體W4" panose="020F0400000000000000" pitchFamily="34" charset="-120"/>
                <a:ea typeface="華康兒風體W4" panose="020F0400000000000000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65064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="" id="{A2B0FBC6-B670-5A52-91B8-279B59B15FE9}"/>
              </a:ext>
            </a:extLst>
          </p:cNvPr>
          <p:cNvSpPr/>
          <p:nvPr/>
        </p:nvSpPr>
        <p:spPr>
          <a:xfrm>
            <a:off x="309716" y="731632"/>
            <a:ext cx="11572567" cy="49965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xmlns="" id="{C43AC595-2D4C-855B-3E87-7F54CF8FC3F1}"/>
              </a:ext>
            </a:extLst>
          </p:cNvPr>
          <p:cNvSpPr/>
          <p:nvPr/>
        </p:nvSpPr>
        <p:spPr>
          <a:xfrm>
            <a:off x="74725" y="117987"/>
            <a:ext cx="5283856" cy="429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xmlns="" id="{47F44680-2646-1994-8D92-AD741B6FC98E}"/>
              </a:ext>
            </a:extLst>
          </p:cNvPr>
          <p:cNvSpPr txBox="1">
            <a:spLocks/>
          </p:cNvSpPr>
          <p:nvPr/>
        </p:nvSpPr>
        <p:spPr>
          <a:xfrm>
            <a:off x="35396" y="-855327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</a:defRPr>
            </a:lvl1pPr>
          </a:lstStyle>
          <a:p>
            <a:r>
              <a:rPr lang="en-US" altLang="zh-TW" sz="2800" dirty="0">
                <a:solidFill>
                  <a:schemeClr val="tx1"/>
                </a:solidFill>
                <a:latin typeface="Franklin Gothic Book (本文)"/>
              </a:rPr>
              <a:t>04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核銷要點及核銷基準表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(8/8)</a:t>
            </a:r>
            <a:endParaRPr lang="zh-TW" altLang="en-US" sz="2800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76230E41-6C88-8079-CB3C-313C2FE57A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716" y="786852"/>
            <a:ext cx="572452" cy="61200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22EB1E39-B81A-4B91-40F7-25586EB37304}"/>
              </a:ext>
            </a:extLst>
          </p:cNvPr>
          <p:cNvSpPr txBox="1"/>
          <p:nvPr/>
        </p:nvSpPr>
        <p:spPr>
          <a:xfrm>
            <a:off x="1056967" y="786852"/>
            <a:ext cx="8603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本校核銷基準表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節錄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)-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如需使用請至會計室網頁下載</a:t>
            </a:r>
          </a:p>
        </p:txBody>
      </p:sp>
      <p:pic>
        <p:nvPicPr>
          <p:cNvPr id="11" name="圖片 10" descr="一張含有 文字 的圖片&#10;&#10;自動產生的描述">
            <a:extLst>
              <a:ext uri="{FF2B5EF4-FFF2-40B4-BE49-F238E27FC236}">
                <a16:creationId xmlns:a16="http://schemas.microsoft.com/office/drawing/2014/main" xmlns="" id="{AB721B63-FE0B-2710-3B24-29D40FCC99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560"/>
          <a:stretch/>
        </p:blipFill>
        <p:spPr>
          <a:xfrm>
            <a:off x="595942" y="1567374"/>
            <a:ext cx="10751103" cy="567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1175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文字, 武器, 導彈, 火箭 的圖片&#10;&#10;自動產生的描述">
            <a:extLst>
              <a:ext uri="{FF2B5EF4-FFF2-40B4-BE49-F238E27FC236}">
                <a16:creationId xmlns:a16="http://schemas.microsoft.com/office/drawing/2014/main" xmlns="" id="{0B8ACDF8-4E78-2021-E6F7-8C0BF6C61FA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標題 1">
            <a:extLst>
              <a:ext uri="{FF2B5EF4-FFF2-40B4-BE49-F238E27FC236}">
                <a16:creationId xmlns:a16="http://schemas.microsoft.com/office/drawing/2014/main" xmlns="" id="{36824305-0CF9-3589-CDF4-0F0509554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748200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>
                <a:solidFill>
                  <a:schemeClr val="tx1"/>
                </a:solidFill>
                <a:latin typeface="Franklin Gothic Book (本文)"/>
                <a:ea typeface="標楷體" panose="03000509000000000000" pitchFamily="65" charset="-120"/>
              </a:rPr>
              <a:t>謝謝聆聽</a:t>
            </a:r>
            <a:r>
              <a:rPr lang="en-US" altLang="zh-TW" dirty="0">
                <a:solidFill>
                  <a:schemeClr val="tx1"/>
                </a:solidFill>
                <a:latin typeface="Franklin Gothic Book (本文)"/>
                <a:ea typeface="標楷體" panose="03000509000000000000" pitchFamily="65" charset="-120"/>
              </a:rPr>
              <a:t>~END~</a:t>
            </a:r>
            <a:endParaRPr lang="zh-TW" alt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xmlns="" id="{81DBE780-3D9E-7A7F-B107-606BAD9A501D}"/>
              </a:ext>
            </a:extLst>
          </p:cNvPr>
          <p:cNvSpPr txBox="1">
            <a:spLocks/>
          </p:cNvSpPr>
          <p:nvPr/>
        </p:nvSpPr>
        <p:spPr>
          <a:xfrm>
            <a:off x="0" y="4947157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</a:defRPr>
            </a:lvl1pPr>
          </a:lstStyle>
          <a:p>
            <a:r>
              <a:rPr lang="zh-TW" altLang="en-US" sz="2800" dirty="0">
                <a:solidFill>
                  <a:schemeClr val="tx1"/>
                </a:solidFill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摘錄</a:t>
            </a:r>
            <a:r>
              <a:rPr lang="en-US" altLang="zh-TW" sz="2800" dirty="0">
                <a:solidFill>
                  <a:schemeClr val="tx1"/>
                </a:solidFill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:</a:t>
            </a:r>
          </a:p>
          <a:p>
            <a:r>
              <a:rPr lang="zh-TW" altLang="en-US" sz="2800" dirty="0">
                <a:solidFill>
                  <a:schemeClr val="tx1"/>
                </a:solidFill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教育部補（捐）助及委辦經費核撥結報作業要點</a:t>
            </a:r>
            <a:endParaRPr lang="en-US" altLang="zh-TW" sz="2800" dirty="0">
              <a:solidFill>
                <a:schemeClr val="tx1"/>
              </a:solidFill>
              <a:latin typeface="華康兒風體W4(P)" panose="020F0400000000000000" pitchFamily="34" charset="-120"/>
              <a:ea typeface="華康兒風體W4(P)" panose="020F0400000000000000" pitchFamily="34" charset="-120"/>
            </a:endParaRPr>
          </a:p>
          <a:p>
            <a:r>
              <a:rPr lang="zh-TW" altLang="en-US" sz="2800" dirty="0">
                <a:solidFill>
                  <a:schemeClr val="tx1"/>
                </a:solidFill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教育部補助及委辦計畫經費編列基準表</a:t>
            </a:r>
            <a:r>
              <a:rPr lang="en-US" altLang="zh-TW" sz="2800" dirty="0">
                <a:solidFill>
                  <a:schemeClr val="tx1"/>
                </a:solidFill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(</a:t>
            </a:r>
            <a:r>
              <a:rPr lang="zh-TW" altLang="en-US" sz="2800" dirty="0">
                <a:solidFill>
                  <a:schemeClr val="tx1"/>
                </a:solidFill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本校基準表引用之</a:t>
            </a:r>
            <a:r>
              <a:rPr lang="en-US" altLang="zh-TW" sz="2800" dirty="0">
                <a:solidFill>
                  <a:schemeClr val="tx1"/>
                </a:solidFill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)</a:t>
            </a:r>
          </a:p>
          <a:p>
            <a:r>
              <a:rPr lang="zh-TW" altLang="en-US" sz="2800" dirty="0">
                <a:solidFill>
                  <a:schemeClr val="tx1"/>
                </a:solidFill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主計室業務宣導</a:t>
            </a:r>
            <a:r>
              <a:rPr lang="en-US" altLang="zh-TW" sz="2800" dirty="0">
                <a:solidFill>
                  <a:schemeClr val="tx1"/>
                </a:solidFill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PPT</a:t>
            </a:r>
          </a:p>
          <a:p>
            <a:r>
              <a:rPr lang="zh-TW" altLang="en-US" sz="2800" dirty="0">
                <a:solidFill>
                  <a:schemeClr val="tx1"/>
                </a:solidFill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本報告圖片皆為線上圖片引用</a:t>
            </a:r>
            <a:endParaRPr lang="en-US" altLang="zh-TW" sz="2800" dirty="0">
              <a:solidFill>
                <a:schemeClr val="tx1"/>
              </a:solidFill>
              <a:latin typeface="華康兒風體W4(P)" panose="020F0400000000000000" pitchFamily="34" charset="-120"/>
              <a:ea typeface="華康兒風體W4(P)" panose="020F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00936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="" id="{2A1DFB0A-7828-89A7-F257-686119AE69EE}"/>
              </a:ext>
            </a:extLst>
          </p:cNvPr>
          <p:cNvSpPr/>
          <p:nvPr/>
        </p:nvSpPr>
        <p:spPr>
          <a:xfrm>
            <a:off x="74725" y="117987"/>
            <a:ext cx="4890565" cy="429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02C4CC9-3409-E4EB-396A-56B1D9459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25" y="-857485"/>
            <a:ext cx="10058400" cy="1450757"/>
          </a:xfrm>
        </p:spPr>
        <p:txBody>
          <a:bodyPr>
            <a:normAutofit/>
          </a:bodyPr>
          <a:lstStyle/>
          <a:p>
            <a:r>
              <a:rPr lang="en-US" altLang="zh-TW" sz="2800" dirty="0">
                <a:solidFill>
                  <a:schemeClr val="tx1"/>
                </a:solidFill>
                <a:latin typeface="Franklin Gothic Book (本文)"/>
              </a:rPr>
              <a:t>01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本校經費外之預算建立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(1/4)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xmlns="" id="{55B19607-000A-A471-7C33-17433FC6A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303" y="1215301"/>
            <a:ext cx="10392697" cy="4067175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xmlns="" id="{F7D4EEB8-6588-F700-F22B-C89E78B78923}"/>
              </a:ext>
            </a:extLst>
          </p:cNvPr>
          <p:cNvSpPr txBox="1"/>
          <p:nvPr/>
        </p:nvSpPr>
        <p:spPr>
          <a:xfrm>
            <a:off x="6454877" y="683860"/>
            <a:ext cx="4837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華康兒風體W4" panose="020F0400000000000000" pitchFamily="34" charset="-120"/>
                <a:ea typeface="華康兒風體W4" panose="020F0400000000000000" pitchFamily="34" charset="-120"/>
              </a:rPr>
              <a:t>我的計畫核定了卻請購不到</a:t>
            </a:r>
            <a:r>
              <a:rPr lang="en-US" altLang="zh-TW" sz="2800" dirty="0">
                <a:latin typeface="華康兒風體W4" panose="020F0400000000000000" pitchFamily="34" charset="-120"/>
                <a:ea typeface="華康兒風體W4" panose="020F0400000000000000" pitchFamily="34" charset="-120"/>
              </a:rPr>
              <a:t>?</a:t>
            </a:r>
            <a:endParaRPr lang="zh-TW" altLang="en-US" sz="2800" dirty="0">
              <a:latin typeface="華康兒風體W4" panose="020F0400000000000000" pitchFamily="34" charset="-120"/>
              <a:ea typeface="華康兒風體W4" panose="020F0400000000000000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xmlns="" id="{E965ADA4-2522-69DB-21FE-C9329E58EB2D}"/>
              </a:ext>
            </a:extLst>
          </p:cNvPr>
          <p:cNvSpPr txBox="1"/>
          <p:nvPr/>
        </p:nvSpPr>
        <p:spPr>
          <a:xfrm rot="21320690">
            <a:off x="238298" y="2066911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華康兒風體W4" panose="020F0400000000000000" pitchFamily="34" charset="-120"/>
                <a:ea typeface="華康兒風體W4" panose="020F0400000000000000" pitchFamily="34" charset="-120"/>
              </a:rPr>
              <a:t>計畫建好了沒有核准</a:t>
            </a:r>
            <a:r>
              <a:rPr lang="en-US" altLang="zh-TW" sz="2800" dirty="0">
                <a:latin typeface="華康兒風體W4" panose="020F0400000000000000" pitchFamily="34" charset="-120"/>
                <a:ea typeface="華康兒風體W4" panose="020F0400000000000000" pitchFamily="34" charset="-120"/>
              </a:rPr>
              <a:t>?</a:t>
            </a:r>
            <a:endParaRPr lang="zh-TW" altLang="en-US" sz="2800" dirty="0">
              <a:latin typeface="華康兒風體W4" panose="020F0400000000000000" pitchFamily="34" charset="-120"/>
              <a:ea typeface="華康兒風體W4" panose="020F0400000000000000" pitchFamily="34" charset="-12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xmlns="" id="{A15B0C23-2CF2-644B-8EF1-7089057AD881}"/>
              </a:ext>
            </a:extLst>
          </p:cNvPr>
          <p:cNvSpPr txBox="1"/>
          <p:nvPr/>
        </p:nvSpPr>
        <p:spPr>
          <a:xfrm rot="326276">
            <a:off x="8409926" y="3707712"/>
            <a:ext cx="37657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華康兒風體W4" panose="020F0400000000000000" pitchFamily="34" charset="-120"/>
                <a:ea typeface="華康兒風體W4" panose="020F0400000000000000" pitchFamily="34" charset="-120"/>
              </a:rPr>
              <a:t>計畫要如何建立</a:t>
            </a:r>
            <a:r>
              <a:rPr lang="en-US" altLang="zh-TW" sz="2800" dirty="0">
                <a:latin typeface="華康兒風體W4" panose="020F0400000000000000" pitchFamily="34" charset="-120"/>
                <a:ea typeface="華康兒風體W4" panose="020F0400000000000000" pitchFamily="34" charset="-120"/>
              </a:rPr>
              <a:t>?</a:t>
            </a:r>
            <a:endParaRPr lang="zh-TW" altLang="en-US" sz="2800" dirty="0">
              <a:latin typeface="華康兒風體W4" panose="020F0400000000000000" pitchFamily="34" charset="-120"/>
              <a:ea typeface="華康兒風體W4" panose="020F0400000000000000" pitchFamily="34" charset="-12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xmlns="" id="{FFCEAF73-55CF-F8F7-4599-55F781E5CAC4}"/>
              </a:ext>
            </a:extLst>
          </p:cNvPr>
          <p:cNvSpPr txBox="1"/>
          <p:nvPr/>
        </p:nvSpPr>
        <p:spPr>
          <a:xfrm rot="20807188">
            <a:off x="1307689" y="4360850"/>
            <a:ext cx="3136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華康兒風體W4" panose="020F0400000000000000" pitchFamily="34" charset="-120"/>
                <a:ea typeface="華康兒風體W4" panose="020F0400000000000000" pitchFamily="34" charset="-120"/>
              </a:rPr>
              <a:t>要怎麼登錄專案</a:t>
            </a:r>
            <a:r>
              <a:rPr lang="en-US" altLang="zh-TW" sz="2800" dirty="0">
                <a:latin typeface="華康兒風體W4" panose="020F0400000000000000" pitchFamily="34" charset="-120"/>
                <a:ea typeface="華康兒風體W4" panose="020F0400000000000000" pitchFamily="34" charset="-120"/>
              </a:rPr>
              <a:t>?</a:t>
            </a:r>
            <a:endParaRPr lang="zh-TW" altLang="en-US" sz="2800" dirty="0">
              <a:latin typeface="華康兒風體W4" panose="020F0400000000000000" pitchFamily="34" charset="-120"/>
              <a:ea typeface="華康兒風體W4" panose="020F0400000000000000" pitchFamily="34" charset="-120"/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xmlns="" id="{C8A2591B-AF66-694D-6D31-F9FE0EF74D8F}"/>
              </a:ext>
            </a:extLst>
          </p:cNvPr>
          <p:cNvGrpSpPr/>
          <p:nvPr/>
        </p:nvGrpSpPr>
        <p:grpSpPr>
          <a:xfrm>
            <a:off x="-462116" y="5508042"/>
            <a:ext cx="12956461" cy="1215301"/>
            <a:chOff x="-462116" y="5508042"/>
            <a:chExt cx="12956461" cy="1215301"/>
          </a:xfrm>
        </p:grpSpPr>
        <p:sp>
          <p:nvSpPr>
            <p:cNvPr id="20" name="爆炸: 八角 19">
              <a:extLst>
                <a:ext uri="{FF2B5EF4-FFF2-40B4-BE49-F238E27FC236}">
                  <a16:creationId xmlns:a16="http://schemas.microsoft.com/office/drawing/2014/main" xmlns="" id="{0050D408-ED2E-8A5A-3C0F-EC2CBB5F8666}"/>
                </a:ext>
              </a:extLst>
            </p:cNvPr>
            <p:cNvSpPr/>
            <p:nvPr/>
          </p:nvSpPr>
          <p:spPr>
            <a:xfrm>
              <a:off x="-462116" y="5508042"/>
              <a:ext cx="12956461" cy="1215301"/>
            </a:xfrm>
            <a:prstGeom prst="irregularSeal1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xmlns="" id="{7E0DBF90-F93C-E8D1-AD55-28AEC171256F}"/>
                </a:ext>
              </a:extLst>
            </p:cNvPr>
            <p:cNvSpPr txBox="1"/>
            <p:nvPr/>
          </p:nvSpPr>
          <p:spPr>
            <a:xfrm>
              <a:off x="224607" y="5628277"/>
              <a:ext cx="120617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4700" b="1" dirty="0">
                  <a:solidFill>
                    <a:srgbClr val="FF0000"/>
                  </a:solidFill>
                  <a:latin typeface="華康兒風體W4" panose="020F0400000000000000" pitchFamily="34" charset="-120"/>
                  <a:ea typeface="華康兒風體W4" panose="020F0400000000000000" pitchFamily="34" charset="-120"/>
                </a:rPr>
                <a:t>TIPS!!</a:t>
              </a:r>
              <a:r>
                <a:rPr lang="zh-TW" altLang="en-US" sz="4700" b="1" dirty="0">
                  <a:solidFill>
                    <a:srgbClr val="FF0000"/>
                  </a:solidFill>
                  <a:latin typeface="華康兒風體W4" panose="020F0400000000000000" pitchFamily="34" charset="-120"/>
                  <a:ea typeface="華康兒風體W4" panose="020F0400000000000000" pitchFamily="34" charset="-120"/>
                </a:rPr>
                <a:t>請告訴系統再告訴會計室</a:t>
              </a:r>
              <a:r>
                <a:rPr lang="zh-TW" altLang="en-US" sz="4800" b="1" i="0" dirty="0">
                  <a:solidFill>
                    <a:srgbClr val="FF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→</a:t>
              </a:r>
              <a:r>
                <a:rPr lang="zh-TW" altLang="en-US" sz="4800" b="1" i="0" dirty="0">
                  <a:solidFill>
                    <a:srgbClr val="FF0000"/>
                  </a:solidFill>
                  <a:effectLst/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我有計畫</a:t>
              </a:r>
              <a:endParaRPr lang="zh-TW" altLang="en-US" sz="4700" b="1" dirty="0">
                <a:solidFill>
                  <a:srgbClr val="FF0000"/>
                </a:solidFill>
                <a:latin typeface="華康兒風體W4" panose="020F0400000000000000" pitchFamily="34" charset="-120"/>
                <a:ea typeface="華康兒風體W4" panose="020F0400000000000000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7024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FCDEF78A-4F94-E35D-BC17-255F643EA810}"/>
              </a:ext>
            </a:extLst>
          </p:cNvPr>
          <p:cNvSpPr/>
          <p:nvPr/>
        </p:nvSpPr>
        <p:spPr>
          <a:xfrm>
            <a:off x="74725" y="117987"/>
            <a:ext cx="4821740" cy="429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xmlns="" id="{21777633-E438-8403-DD05-4FF1B6FC4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03100"/>
            <a:ext cx="10058400" cy="1450757"/>
          </a:xfrm>
        </p:spPr>
        <p:txBody>
          <a:bodyPr>
            <a:normAutofit/>
          </a:bodyPr>
          <a:lstStyle/>
          <a:p>
            <a:r>
              <a:rPr lang="en-US" altLang="zh-TW" sz="2800" dirty="0">
                <a:solidFill>
                  <a:schemeClr val="tx1"/>
                </a:solidFill>
                <a:latin typeface="Franklin Gothic Book (本文)"/>
              </a:rPr>
              <a:t>01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本校經費外之預算建立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(2/4)</a:t>
            </a:r>
            <a:endParaRPr lang="zh-TW" altLang="en-US" sz="2800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36D24CF3-A85E-6CAE-3387-6B462A6373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25" y="772908"/>
            <a:ext cx="1103874" cy="43200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840B0E28-DD27-E200-5A27-48BD37746D2A}"/>
              </a:ext>
            </a:extLst>
          </p:cNvPr>
          <p:cNvSpPr txBox="1"/>
          <p:nvPr/>
        </p:nvSpPr>
        <p:spPr>
          <a:xfrm>
            <a:off x="1248696" y="772907"/>
            <a:ext cx="70785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計畫預算建立步驟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在校內系統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步驟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xmlns="" id="{739E4B83-8689-C6E4-EE5F-D0E5E4A7E66B}"/>
              </a:ext>
            </a:extLst>
          </p:cNvPr>
          <p:cNvSpPr/>
          <p:nvPr/>
        </p:nvSpPr>
        <p:spPr>
          <a:xfrm>
            <a:off x="121063" y="1383930"/>
            <a:ext cx="11572567" cy="49965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5" name="圖片 14" descr="一張含有 文字, 美工圖案 的圖片&#10;&#10;自動產生的描述">
            <a:extLst>
              <a:ext uri="{FF2B5EF4-FFF2-40B4-BE49-F238E27FC236}">
                <a16:creationId xmlns:a16="http://schemas.microsoft.com/office/drawing/2014/main" xmlns="" id="{49A99002-5066-46E4-372C-0AFE1230C8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662" y="1641916"/>
            <a:ext cx="1032355" cy="1404000"/>
          </a:xfrm>
          <a:prstGeom prst="rect">
            <a:avLst/>
          </a:prstGeom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xmlns="" id="{7C8C45E1-986F-9BB1-44EA-6CEFA988450C}"/>
              </a:ext>
            </a:extLst>
          </p:cNvPr>
          <p:cNvSpPr txBox="1"/>
          <p:nvPr/>
        </p:nvSpPr>
        <p:spPr>
          <a:xfrm>
            <a:off x="220717" y="3182409"/>
            <a:ext cx="2532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1.</a:t>
            </a:r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計畫核定表</a:t>
            </a:r>
          </a:p>
        </p:txBody>
      </p: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xmlns="" id="{3ED098AC-6AA0-258B-9A14-E7AD641D65B7}"/>
              </a:ext>
            </a:extLst>
          </p:cNvPr>
          <p:cNvCxnSpPr>
            <a:cxnSpLocks/>
          </p:cNvCxnSpPr>
          <p:nvPr/>
        </p:nvCxnSpPr>
        <p:spPr>
          <a:xfrm>
            <a:off x="2258197" y="2533125"/>
            <a:ext cx="49551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5E2BDB22-0D07-070B-65D6-C00E20D7F032}"/>
              </a:ext>
            </a:extLst>
          </p:cNvPr>
          <p:cNvSpPr txBox="1"/>
          <p:nvPr/>
        </p:nvSpPr>
        <p:spPr>
          <a:xfrm>
            <a:off x="3040342" y="1526245"/>
            <a:ext cx="355550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2.</a:t>
            </a:r>
          </a:p>
          <a:p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在</a:t>
            </a:r>
            <a:r>
              <a:rPr lang="zh-TW" altLang="en-US" sz="2800" dirty="0">
                <a:solidFill>
                  <a:srgbClr val="00B050"/>
                </a:solidFill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教職網</a:t>
            </a:r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研發</a:t>
            </a:r>
            <a:r>
              <a:rPr lang="en-US" altLang="zh-TW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/</a:t>
            </a:r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推廣</a:t>
            </a:r>
            <a:r>
              <a:rPr lang="en-US" altLang="zh-TW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/</a:t>
            </a:r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教發項下找到</a:t>
            </a:r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xmlns="" id="{EB7CCEA2-5C55-A082-B770-2137665B1199}"/>
              </a:ext>
            </a:extLst>
          </p:cNvPr>
          <p:cNvCxnSpPr>
            <a:cxnSpLocks/>
          </p:cNvCxnSpPr>
          <p:nvPr/>
        </p:nvCxnSpPr>
        <p:spPr>
          <a:xfrm>
            <a:off x="6479458" y="2509863"/>
            <a:ext cx="49551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237F02F2-A747-4746-D644-9F39035E8F70}"/>
              </a:ext>
            </a:extLst>
          </p:cNvPr>
          <p:cNvSpPr/>
          <p:nvPr/>
        </p:nvSpPr>
        <p:spPr>
          <a:xfrm>
            <a:off x="3846521" y="3113709"/>
            <a:ext cx="1882878" cy="52322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xmlns="" id="{80ACEFE1-2539-544D-9690-1BC2C6BBEF7E}"/>
              </a:ext>
            </a:extLst>
          </p:cNvPr>
          <p:cNvSpPr txBox="1"/>
          <p:nvPr/>
        </p:nvSpPr>
        <p:spPr>
          <a:xfrm>
            <a:off x="3953119" y="3084346"/>
            <a:ext cx="3087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計畫輸入</a:t>
            </a:r>
          </a:p>
        </p:txBody>
      </p:sp>
      <p:sp>
        <p:nvSpPr>
          <p:cNvPr id="16" name="星形: 五角 15">
            <a:extLst>
              <a:ext uri="{FF2B5EF4-FFF2-40B4-BE49-F238E27FC236}">
                <a16:creationId xmlns:a16="http://schemas.microsoft.com/office/drawing/2014/main" xmlns="" id="{C0F02A16-BB2F-6A90-466C-6D2EB2B6E023}"/>
              </a:ext>
            </a:extLst>
          </p:cNvPr>
          <p:cNvSpPr/>
          <p:nvPr/>
        </p:nvSpPr>
        <p:spPr>
          <a:xfrm>
            <a:off x="3600888" y="2919710"/>
            <a:ext cx="408717" cy="387997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片 18" descr="一張含有 文字 的圖片&#10;&#10;自動產生的描述">
            <a:extLst>
              <a:ext uri="{FF2B5EF4-FFF2-40B4-BE49-F238E27FC236}">
                <a16:creationId xmlns:a16="http://schemas.microsoft.com/office/drawing/2014/main" xmlns="" id="{5A022425-5F05-B009-81E3-F6CF38EE27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2624" y="1801466"/>
            <a:ext cx="5044779" cy="2268000"/>
          </a:xfrm>
          <a:prstGeom prst="rect">
            <a:avLst/>
          </a:prstGeom>
        </p:spPr>
      </p:pic>
      <p:sp>
        <p:nvSpPr>
          <p:cNvPr id="20" name="橢圓 19">
            <a:extLst>
              <a:ext uri="{FF2B5EF4-FFF2-40B4-BE49-F238E27FC236}">
                <a16:creationId xmlns:a16="http://schemas.microsoft.com/office/drawing/2014/main" xmlns="" id="{018165E1-C304-0167-386D-6EE7D34E81E3}"/>
              </a:ext>
            </a:extLst>
          </p:cNvPr>
          <p:cNvSpPr/>
          <p:nvPr/>
        </p:nvSpPr>
        <p:spPr>
          <a:xfrm>
            <a:off x="7183293" y="1856145"/>
            <a:ext cx="1438300" cy="92596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xmlns="" id="{140F95B4-9F9D-7767-B148-9DDAB6AF09F0}"/>
              </a:ext>
            </a:extLst>
          </p:cNvPr>
          <p:cNvSpPr txBox="1"/>
          <p:nvPr/>
        </p:nvSpPr>
        <p:spPr>
          <a:xfrm>
            <a:off x="7040448" y="1332925"/>
            <a:ext cx="4478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3.</a:t>
            </a:r>
            <a:r>
              <a:rPr lang="zh-TW" altLang="en-US" sz="2800" b="1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依計畫種類新增計畫名稱</a:t>
            </a:r>
          </a:p>
        </p:txBody>
      </p:sp>
      <p:sp>
        <p:nvSpPr>
          <p:cNvPr id="25" name="橢圓 24">
            <a:extLst>
              <a:ext uri="{FF2B5EF4-FFF2-40B4-BE49-F238E27FC236}">
                <a16:creationId xmlns:a16="http://schemas.microsoft.com/office/drawing/2014/main" xmlns="" id="{1B519BDC-2FEC-8901-63F3-E0FCA674B1B1}"/>
              </a:ext>
            </a:extLst>
          </p:cNvPr>
          <p:cNvSpPr/>
          <p:nvPr/>
        </p:nvSpPr>
        <p:spPr>
          <a:xfrm>
            <a:off x="10603552" y="3113708"/>
            <a:ext cx="1438300" cy="92596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6" name="直線單箭頭接點 25">
            <a:extLst>
              <a:ext uri="{FF2B5EF4-FFF2-40B4-BE49-F238E27FC236}">
                <a16:creationId xmlns:a16="http://schemas.microsoft.com/office/drawing/2014/main" xmlns="" id="{1E78229E-41C9-3DFE-7566-F1C68BCE1D0F}"/>
              </a:ext>
            </a:extLst>
          </p:cNvPr>
          <p:cNvCxnSpPr>
            <a:cxnSpLocks/>
          </p:cNvCxnSpPr>
          <p:nvPr/>
        </p:nvCxnSpPr>
        <p:spPr>
          <a:xfrm>
            <a:off x="9581113" y="4192589"/>
            <a:ext cx="0" cy="4187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文字方塊 27">
            <a:extLst>
              <a:ext uri="{FF2B5EF4-FFF2-40B4-BE49-F238E27FC236}">
                <a16:creationId xmlns:a16="http://schemas.microsoft.com/office/drawing/2014/main" xmlns="" id="{C974753F-88AC-D9B6-1C6D-9C22D88262AE}"/>
              </a:ext>
            </a:extLst>
          </p:cNvPr>
          <p:cNvSpPr txBox="1"/>
          <p:nvPr/>
        </p:nvSpPr>
        <p:spPr>
          <a:xfrm>
            <a:off x="6942667" y="4761717"/>
            <a:ext cx="53251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4.</a:t>
            </a:r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輸入經費、上傳公文及核定表</a:t>
            </a:r>
            <a:endParaRPr lang="en-US" altLang="zh-TW" sz="2800" dirty="0">
              <a:latin typeface="華康兒風體W4(P)" panose="020F0400000000000000" pitchFamily="34" charset="-120"/>
              <a:ea typeface="華康兒風體W4(P)" panose="020F0400000000000000" pitchFamily="34" charset="-120"/>
            </a:endParaRPr>
          </a:p>
          <a:p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並依計畫種類通知</a:t>
            </a:r>
            <a:r>
              <a:rPr lang="zh-TW" altLang="en-US" sz="2800" dirty="0">
                <a:solidFill>
                  <a:srgbClr val="FF0000"/>
                </a:solidFill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第一關審核人</a:t>
            </a:r>
            <a:endParaRPr lang="en-US" altLang="zh-TW" sz="2800" dirty="0">
              <a:solidFill>
                <a:srgbClr val="FF0000"/>
              </a:solidFill>
              <a:latin typeface="華康兒風體W4(P)" panose="020F0400000000000000" pitchFamily="34" charset="-120"/>
              <a:ea typeface="華康兒風體W4(P)" panose="020F0400000000000000" pitchFamily="34" charset="-12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xmlns="" id="{083FE066-5933-5FD2-2286-7A279051E311}"/>
              </a:ext>
            </a:extLst>
          </p:cNvPr>
          <p:cNvSpPr txBox="1"/>
          <p:nvPr/>
        </p:nvSpPr>
        <p:spPr>
          <a:xfrm>
            <a:off x="3128243" y="3882189"/>
            <a:ext cx="3540509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01</a:t>
            </a:r>
            <a:r>
              <a:rPr lang="zh-TW" altLang="en-US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獎補款</a:t>
            </a:r>
            <a:r>
              <a:rPr lang="en-US" altLang="zh-TW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-</a:t>
            </a:r>
            <a:r>
              <a:rPr lang="zh-TW" altLang="en-US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企劃組</a:t>
            </a:r>
            <a:endParaRPr lang="en-US" altLang="zh-TW" sz="2400" dirty="0">
              <a:latin typeface="華康兒風體W4(P)" panose="020F0400000000000000" pitchFamily="34" charset="-120"/>
              <a:ea typeface="華康兒風體W4(P)" panose="020F0400000000000000" pitchFamily="34" charset="-120"/>
            </a:endParaRPr>
          </a:p>
          <a:p>
            <a:r>
              <a:rPr lang="en-US" altLang="zh-TW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03</a:t>
            </a:r>
            <a:r>
              <a:rPr lang="zh-TW" altLang="en-US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各項計畫</a:t>
            </a:r>
            <a:r>
              <a:rPr lang="en-US" altLang="zh-TW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-</a:t>
            </a:r>
            <a:r>
              <a:rPr lang="zh-TW" altLang="en-US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學合組</a:t>
            </a:r>
            <a:endParaRPr lang="en-US" altLang="zh-TW" sz="2400" dirty="0">
              <a:latin typeface="華康兒風體W4(P)" panose="020F0400000000000000" pitchFamily="34" charset="-120"/>
              <a:ea typeface="華康兒風體W4(P)" panose="020F0400000000000000" pitchFamily="34" charset="-120"/>
            </a:endParaRPr>
          </a:p>
          <a:p>
            <a:r>
              <a:rPr lang="en-US" altLang="zh-TW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04</a:t>
            </a:r>
            <a:r>
              <a:rPr lang="zh-TW" altLang="en-US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推廣教育</a:t>
            </a:r>
            <a:r>
              <a:rPr lang="en-US" altLang="zh-TW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-</a:t>
            </a:r>
            <a:r>
              <a:rPr lang="zh-TW" altLang="en-US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推廣組</a:t>
            </a:r>
            <a:endParaRPr lang="en-US" altLang="zh-TW" sz="2400" dirty="0">
              <a:latin typeface="華康兒風體W4(P)" panose="020F0400000000000000" pitchFamily="34" charset="-120"/>
              <a:ea typeface="華康兒風體W4(P)" panose="020F0400000000000000" pitchFamily="34" charset="-120"/>
            </a:endParaRPr>
          </a:p>
          <a:p>
            <a:r>
              <a:rPr lang="en-US" altLang="zh-TW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05</a:t>
            </a:r>
            <a:r>
              <a:rPr lang="zh-TW" altLang="en-US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產學合作</a:t>
            </a:r>
            <a:r>
              <a:rPr lang="en-US" altLang="zh-TW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-</a:t>
            </a:r>
            <a:r>
              <a:rPr lang="zh-TW" altLang="en-US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學合組</a:t>
            </a:r>
            <a:endParaRPr lang="en-US" altLang="zh-TW" sz="2400" dirty="0">
              <a:latin typeface="華康兒風體W4(P)" panose="020F0400000000000000" pitchFamily="34" charset="-120"/>
              <a:ea typeface="華康兒風體W4(P)" panose="020F0400000000000000" pitchFamily="34" charset="-120"/>
            </a:endParaRPr>
          </a:p>
          <a:p>
            <a:r>
              <a:rPr lang="en-US" altLang="zh-TW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07</a:t>
            </a:r>
            <a:r>
              <a:rPr lang="zh-TW" altLang="en-US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獎助學金</a:t>
            </a:r>
            <a:r>
              <a:rPr lang="en-US" altLang="zh-TW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-</a:t>
            </a:r>
            <a:r>
              <a:rPr lang="zh-TW" altLang="en-US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生輔組</a:t>
            </a:r>
            <a:endParaRPr lang="en-US" altLang="zh-TW" sz="2400" dirty="0">
              <a:latin typeface="華康兒風體W4(P)" panose="020F0400000000000000" pitchFamily="34" charset="-120"/>
              <a:ea typeface="華康兒風體W4(P)" panose="020F0400000000000000" pitchFamily="34" charset="-120"/>
            </a:endParaRPr>
          </a:p>
          <a:p>
            <a:r>
              <a:rPr lang="en-US" altLang="zh-TW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02.06.08.10.11.12-</a:t>
            </a:r>
            <a:r>
              <a:rPr lang="zh-TW" altLang="en-US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會計室</a:t>
            </a:r>
          </a:p>
        </p:txBody>
      </p:sp>
      <p:cxnSp>
        <p:nvCxnSpPr>
          <p:cNvPr id="29" name="直線單箭頭接點 28">
            <a:extLst>
              <a:ext uri="{FF2B5EF4-FFF2-40B4-BE49-F238E27FC236}">
                <a16:creationId xmlns:a16="http://schemas.microsoft.com/office/drawing/2014/main" xmlns="" id="{C11F2A6E-9DE0-5A9A-82B9-FCE2C292E4FD}"/>
              </a:ext>
            </a:extLst>
          </p:cNvPr>
          <p:cNvCxnSpPr>
            <a:cxnSpLocks/>
          </p:cNvCxnSpPr>
          <p:nvPr/>
        </p:nvCxnSpPr>
        <p:spPr>
          <a:xfrm flipH="1">
            <a:off x="6479458" y="5364737"/>
            <a:ext cx="4616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直線單箭頭接點 31">
            <a:extLst>
              <a:ext uri="{FF2B5EF4-FFF2-40B4-BE49-F238E27FC236}">
                <a16:creationId xmlns:a16="http://schemas.microsoft.com/office/drawing/2014/main" xmlns="" id="{D5BA6B68-6389-2A5E-3E00-B96C260EFAC3}"/>
              </a:ext>
            </a:extLst>
          </p:cNvPr>
          <p:cNvCxnSpPr>
            <a:cxnSpLocks/>
          </p:cNvCxnSpPr>
          <p:nvPr/>
        </p:nvCxnSpPr>
        <p:spPr>
          <a:xfrm flipH="1">
            <a:off x="2632730" y="4909201"/>
            <a:ext cx="49551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文字方塊 33">
            <a:extLst>
              <a:ext uri="{FF2B5EF4-FFF2-40B4-BE49-F238E27FC236}">
                <a16:creationId xmlns:a16="http://schemas.microsoft.com/office/drawing/2014/main" xmlns="" id="{F3678F22-6C3D-5552-9CA5-291D2C841692}"/>
              </a:ext>
            </a:extLst>
          </p:cNvPr>
          <p:cNvSpPr txBox="1"/>
          <p:nvPr/>
        </p:nvSpPr>
        <p:spPr>
          <a:xfrm>
            <a:off x="-4144" y="3988521"/>
            <a:ext cx="285758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5.</a:t>
            </a:r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第一關核准之後提供</a:t>
            </a:r>
            <a:r>
              <a:rPr lang="zh-TW" altLang="en-US" sz="2800" dirty="0">
                <a:solidFill>
                  <a:srgbClr val="FF0000"/>
                </a:solidFill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核定經費表紙本</a:t>
            </a:r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、</a:t>
            </a:r>
            <a:r>
              <a:rPr lang="zh-TW" altLang="en-US" sz="2800" dirty="0">
                <a:solidFill>
                  <a:srgbClr val="FF0000"/>
                </a:solidFill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收入佐證</a:t>
            </a:r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通知會計室核准即完成</a:t>
            </a:r>
          </a:p>
        </p:txBody>
      </p:sp>
    </p:spTree>
    <p:extLst>
      <p:ext uri="{BB962C8B-B14F-4D97-AF65-F5344CB8AC3E}">
        <p14:creationId xmlns:p14="http://schemas.microsoft.com/office/powerpoint/2010/main" val="972517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xmlns="" id="{699ED901-3D01-1FEB-7438-04D92A554C67}"/>
              </a:ext>
            </a:extLst>
          </p:cNvPr>
          <p:cNvSpPr/>
          <p:nvPr/>
        </p:nvSpPr>
        <p:spPr>
          <a:xfrm>
            <a:off x="74725" y="117987"/>
            <a:ext cx="4802075" cy="429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xmlns="" id="{6FF31E95-41F8-63DB-6008-DF5BD817B76C}"/>
              </a:ext>
            </a:extLst>
          </p:cNvPr>
          <p:cNvSpPr txBox="1">
            <a:spLocks/>
          </p:cNvSpPr>
          <p:nvPr/>
        </p:nvSpPr>
        <p:spPr>
          <a:xfrm>
            <a:off x="0" y="-903100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</a:defRPr>
            </a:lvl1pPr>
          </a:lstStyle>
          <a:p>
            <a:r>
              <a:rPr lang="en-US" altLang="zh-TW" sz="2800" dirty="0">
                <a:solidFill>
                  <a:schemeClr val="tx1"/>
                </a:solidFill>
                <a:latin typeface="Franklin Gothic Book (本文)"/>
              </a:rPr>
              <a:t>01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本校經費外之預算建立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(3/4)</a:t>
            </a:r>
            <a:endParaRPr lang="zh-TW" altLang="en-US" sz="2800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F6C9B521-F503-DB5D-EA46-785A15CECC62}"/>
              </a:ext>
            </a:extLst>
          </p:cNvPr>
          <p:cNvSpPr/>
          <p:nvPr/>
        </p:nvSpPr>
        <p:spPr>
          <a:xfrm>
            <a:off x="74723" y="1279034"/>
            <a:ext cx="11572567" cy="49965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3BE8DA55-C669-5391-ACAE-0C788DE7D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25" y="772908"/>
            <a:ext cx="1103874" cy="43200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A30B2F47-9F2A-BB9B-A14F-99BA25982C9A}"/>
              </a:ext>
            </a:extLst>
          </p:cNvPr>
          <p:cNvSpPr txBox="1"/>
          <p:nvPr/>
        </p:nvSpPr>
        <p:spPr>
          <a:xfrm>
            <a:off x="1042218" y="727854"/>
            <a:ext cx="86032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計畫預算建立步驟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在請購系統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步驟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文字敘述篇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xmlns="" id="{594C5F3B-23F4-AE6F-FD24-13C69C0BB9B3}"/>
              </a:ext>
            </a:extLst>
          </p:cNvPr>
          <p:cNvSpPr txBox="1"/>
          <p:nvPr/>
        </p:nvSpPr>
        <p:spPr>
          <a:xfrm>
            <a:off x="1178599" y="1520574"/>
            <a:ext cx="9420575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計畫核准後要記得去</a:t>
            </a:r>
            <a:r>
              <a:rPr lang="zh-TW" altLang="en-US" sz="2800" b="1" dirty="0">
                <a:solidFill>
                  <a:srgbClr val="002060"/>
                </a:solidFill>
                <a:highlight>
                  <a:srgbClr val="FFFF00"/>
                </a:highlight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請購系統</a:t>
            </a:r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做</a:t>
            </a:r>
            <a:r>
              <a:rPr lang="zh-TW" altLang="en-US" sz="2800" b="1" dirty="0">
                <a:solidFill>
                  <a:srgbClr val="002060"/>
                </a:solidFill>
                <a:highlight>
                  <a:srgbClr val="FFFF00"/>
                </a:highlight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登錄</a:t>
            </a:r>
            <a:r>
              <a:rPr lang="en-US" altLang="zh-TW" sz="2800" b="1" dirty="0">
                <a:solidFill>
                  <a:srgbClr val="002060"/>
                </a:solidFill>
                <a:highlight>
                  <a:srgbClr val="FFFF00"/>
                </a:highlight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!</a:t>
            </a:r>
            <a:endParaRPr lang="zh-TW" altLang="en-US" sz="2800" dirty="0">
              <a:latin typeface="華康兒風體W4(P)" panose="020F0400000000000000" pitchFamily="34" charset="-120"/>
              <a:ea typeface="華康兒風體W4(P)" panose="020F0400000000000000" pitchFamily="34" charset="-120"/>
            </a:endParaRPr>
          </a:p>
          <a:p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步驟</a:t>
            </a:r>
            <a:r>
              <a:rPr lang="en-US" altLang="zh-TW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: </a:t>
            </a:r>
          </a:p>
          <a:p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專案計畫申請</a:t>
            </a:r>
            <a:r>
              <a:rPr lang="en-US" altLang="zh-TW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&gt;</a:t>
            </a:r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登錄專案</a:t>
            </a:r>
            <a:r>
              <a:rPr lang="en-US" altLang="zh-TW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&gt;</a:t>
            </a:r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新增</a:t>
            </a:r>
            <a:r>
              <a:rPr lang="en-US" altLang="zh-TW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&gt;</a:t>
            </a:r>
          </a:p>
          <a:p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於主單中直接找尋”</a:t>
            </a:r>
            <a:r>
              <a:rPr lang="zh-TW" altLang="en-US" sz="2800" b="1" u="sng" dirty="0">
                <a:solidFill>
                  <a:srgbClr val="002060"/>
                </a:solidFill>
                <a:highlight>
                  <a:srgbClr val="00FFFF"/>
                </a:highlight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選擇研技專案計畫</a:t>
            </a:r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”</a:t>
            </a:r>
          </a:p>
          <a:p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點選之後</a:t>
            </a:r>
            <a:r>
              <a:rPr lang="en-US" altLang="zh-TW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&gt;</a:t>
            </a:r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找到計畫代號</a:t>
            </a:r>
            <a:r>
              <a:rPr lang="en-US" altLang="zh-TW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&gt;</a:t>
            </a:r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點選前方勾勾</a:t>
            </a:r>
            <a:r>
              <a:rPr lang="en-US" altLang="zh-TW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&gt;</a:t>
            </a:r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資料便會自動帶入</a:t>
            </a:r>
            <a:r>
              <a:rPr lang="en-US" altLang="zh-TW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&gt;</a:t>
            </a:r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填上主持人</a:t>
            </a:r>
            <a:r>
              <a:rPr lang="en-US" altLang="zh-TW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&gt;</a:t>
            </a:r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選擇計畫類別</a:t>
            </a:r>
            <a:r>
              <a:rPr lang="en-US" altLang="zh-TW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&gt;&gt;&gt;&gt;&gt;</a:t>
            </a:r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然後直接點選右下”</a:t>
            </a:r>
            <a:r>
              <a:rPr lang="zh-TW" altLang="en-US" sz="2800" dirty="0">
                <a:highlight>
                  <a:srgbClr val="00FF00"/>
                </a:highlight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確認</a:t>
            </a:r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”系統會自動跳回原畫面</a:t>
            </a:r>
            <a:r>
              <a:rPr lang="en-US" altLang="zh-TW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&gt;</a:t>
            </a:r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找到自己未送審計畫</a:t>
            </a:r>
            <a:r>
              <a:rPr lang="en-US" altLang="zh-TW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&gt;</a:t>
            </a:r>
          </a:p>
          <a:p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後方選起來後點選”</a:t>
            </a:r>
            <a:r>
              <a:rPr lang="zh-TW" altLang="en-US" sz="2800" dirty="0">
                <a:highlight>
                  <a:srgbClr val="C0C0C0"/>
                </a:highlight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通知會計室審核</a:t>
            </a:r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”</a:t>
            </a:r>
            <a:endParaRPr lang="en-US" altLang="zh-TW" sz="2800" dirty="0">
              <a:latin typeface="華康兒風體W4(P)" panose="020F0400000000000000" pitchFamily="34" charset="-120"/>
              <a:ea typeface="華康兒風體W4(P)" panose="020F0400000000000000" pitchFamily="34" charset="-120"/>
            </a:endParaRPr>
          </a:p>
          <a:p>
            <a:r>
              <a:rPr lang="en-US" altLang="zh-TW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&gt;&gt;&gt;&gt;</a:t>
            </a:r>
            <a:r>
              <a: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最後打電話通知會計室核准即可</a:t>
            </a:r>
            <a:r>
              <a:rPr lang="zh-TW" altLang="en-US" sz="2800" b="0" i="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✔✔✔</a:t>
            </a:r>
            <a:endParaRPr lang="zh-TW" altLang="en-US" sz="2800" dirty="0">
              <a:solidFill>
                <a:srgbClr val="FF0000"/>
              </a:solidFill>
              <a:latin typeface="華康兒風體W4(P)" panose="020F0400000000000000" pitchFamily="34" charset="-120"/>
              <a:ea typeface="華康兒風體W4(P)" panose="020F0400000000000000" pitchFamily="34" charset="-120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xmlns="" id="{CB5479FC-AFFD-C3BE-D329-B7447A272DCB}"/>
              </a:ext>
            </a:extLst>
          </p:cNvPr>
          <p:cNvGrpSpPr/>
          <p:nvPr/>
        </p:nvGrpSpPr>
        <p:grpSpPr>
          <a:xfrm>
            <a:off x="-630907" y="5452581"/>
            <a:ext cx="13280107" cy="1215301"/>
            <a:chOff x="-462116" y="5508042"/>
            <a:chExt cx="12956461" cy="1215301"/>
          </a:xfrm>
        </p:grpSpPr>
        <p:sp>
          <p:nvSpPr>
            <p:cNvPr id="12" name="爆炸: 八角 11">
              <a:extLst>
                <a:ext uri="{FF2B5EF4-FFF2-40B4-BE49-F238E27FC236}">
                  <a16:creationId xmlns:a16="http://schemas.microsoft.com/office/drawing/2014/main" xmlns="" id="{7F1A604B-1985-A0A2-C3D6-0E920EC7DD54}"/>
                </a:ext>
              </a:extLst>
            </p:cNvPr>
            <p:cNvSpPr/>
            <p:nvPr/>
          </p:nvSpPr>
          <p:spPr>
            <a:xfrm>
              <a:off x="-462116" y="5508042"/>
              <a:ext cx="12956461" cy="1215301"/>
            </a:xfrm>
            <a:prstGeom prst="irregularSeal1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xmlns="" id="{C156E3C7-AEF6-7AF3-A0A4-89861FDEE47A}"/>
                </a:ext>
              </a:extLst>
            </p:cNvPr>
            <p:cNvSpPr txBox="1"/>
            <p:nvPr/>
          </p:nvSpPr>
          <p:spPr>
            <a:xfrm>
              <a:off x="224607" y="5628277"/>
              <a:ext cx="1206172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4000" b="1" dirty="0">
                  <a:solidFill>
                    <a:srgbClr val="FF0000"/>
                  </a:solidFill>
                  <a:latin typeface="華康兒風體W4" panose="020F0400000000000000" pitchFamily="34" charset="-120"/>
                  <a:ea typeface="華康兒風體W4" panose="020F0400000000000000" pitchFamily="34" charset="-120"/>
                </a:rPr>
                <a:t>TIPS!!</a:t>
              </a:r>
              <a:r>
                <a:rPr lang="zh-TW" altLang="en-US" sz="4000" b="1" dirty="0">
                  <a:solidFill>
                    <a:srgbClr val="FF0000"/>
                  </a:solidFill>
                  <a:latin typeface="華康兒風體W4" panose="020F0400000000000000" pitchFamily="34" charset="-120"/>
                  <a:ea typeface="華康兒風體W4" panose="020F0400000000000000" pitchFamily="34" charset="-120"/>
                </a:rPr>
                <a:t>系統使用就是</a:t>
              </a:r>
              <a:r>
                <a:rPr lang="zh-TW" altLang="en-US" sz="4000" b="1" u="sng" dirty="0">
                  <a:solidFill>
                    <a:srgbClr val="FF0000"/>
                  </a:solidFill>
                  <a:highlight>
                    <a:srgbClr val="FFFF00"/>
                  </a:highlight>
                  <a:latin typeface="華康兒風體W4" panose="020F0400000000000000" pitchFamily="34" charset="-120"/>
                  <a:ea typeface="華康兒風體W4" panose="020F0400000000000000" pitchFamily="34" charset="-120"/>
                </a:rPr>
                <a:t>新增</a:t>
              </a:r>
              <a:r>
                <a:rPr lang="en-US" altLang="zh-TW" sz="4000" b="1" u="sng" dirty="0">
                  <a:solidFill>
                    <a:srgbClr val="FF0000"/>
                  </a:solidFill>
                  <a:highlight>
                    <a:srgbClr val="FFFF00"/>
                  </a:highlight>
                  <a:latin typeface="華康兒風體W4" panose="020F0400000000000000" pitchFamily="34" charset="-120"/>
                  <a:ea typeface="華康兒風體W4" panose="020F0400000000000000" pitchFamily="34" charset="-120"/>
                </a:rPr>
                <a:t>&gt;</a:t>
              </a:r>
              <a:r>
                <a:rPr lang="zh-TW" altLang="en-US" sz="4000" b="1" u="sng" dirty="0">
                  <a:solidFill>
                    <a:srgbClr val="FF0000"/>
                  </a:solidFill>
                  <a:highlight>
                    <a:srgbClr val="FFFF00"/>
                  </a:highlight>
                  <a:latin typeface="華康兒風體W4" panose="020F0400000000000000" pitchFamily="34" charset="-120"/>
                  <a:ea typeface="華康兒風體W4" panose="020F0400000000000000" pitchFamily="34" charset="-120"/>
                </a:rPr>
                <a:t>填寫</a:t>
              </a:r>
              <a:r>
                <a:rPr lang="en-US" altLang="zh-TW" sz="4000" b="1" u="sng" dirty="0">
                  <a:solidFill>
                    <a:srgbClr val="FF0000"/>
                  </a:solidFill>
                  <a:highlight>
                    <a:srgbClr val="FFFF00"/>
                  </a:highlight>
                  <a:latin typeface="華康兒風體W4" panose="020F0400000000000000" pitchFamily="34" charset="-120"/>
                  <a:ea typeface="華康兒風體W4" panose="020F0400000000000000" pitchFamily="34" charset="-120"/>
                </a:rPr>
                <a:t>&gt;</a:t>
              </a:r>
              <a:r>
                <a:rPr lang="zh-TW" altLang="en-US" sz="4000" b="1" u="sng" dirty="0">
                  <a:solidFill>
                    <a:srgbClr val="FF0000"/>
                  </a:solidFill>
                  <a:highlight>
                    <a:srgbClr val="FFFF00"/>
                  </a:highlight>
                  <a:latin typeface="華康兒風體W4" panose="020F0400000000000000" pitchFamily="34" charset="-120"/>
                  <a:ea typeface="華康兒風體W4" panose="020F0400000000000000" pitchFamily="34" charset="-120"/>
                </a:rPr>
                <a:t>確認</a:t>
              </a:r>
              <a:r>
                <a:rPr lang="en-US" altLang="zh-TW" sz="4000" b="1" u="sng" dirty="0">
                  <a:solidFill>
                    <a:srgbClr val="FF0000"/>
                  </a:solidFill>
                  <a:highlight>
                    <a:srgbClr val="FFFF00"/>
                  </a:highlight>
                  <a:latin typeface="華康兒風體W4" panose="020F0400000000000000" pitchFamily="34" charset="-120"/>
                  <a:ea typeface="華康兒風體W4" panose="020F0400000000000000" pitchFamily="34" charset="-120"/>
                </a:rPr>
                <a:t>&gt;</a:t>
              </a:r>
              <a:r>
                <a:rPr lang="zh-TW" altLang="en-US" sz="4000" b="1" u="sng" dirty="0">
                  <a:solidFill>
                    <a:srgbClr val="FF0000"/>
                  </a:solidFill>
                  <a:highlight>
                    <a:srgbClr val="FFFF00"/>
                  </a:highlight>
                  <a:latin typeface="華康兒風體W4" panose="020F0400000000000000" pitchFamily="34" charset="-120"/>
                  <a:ea typeface="華康兒風體W4" panose="020F0400000000000000" pitchFamily="34" charset="-120"/>
                </a:rPr>
                <a:t>送出</a:t>
              </a:r>
              <a:r>
                <a:rPr lang="zh-TW" altLang="en-US" sz="4000" b="1" dirty="0">
                  <a:solidFill>
                    <a:srgbClr val="FF0000"/>
                  </a:solidFill>
                  <a:latin typeface="華康兒風體W4" panose="020F0400000000000000" pitchFamily="34" charset="-120"/>
                  <a:ea typeface="華康兒風體W4" panose="020F0400000000000000" pitchFamily="34" charset="-120"/>
                </a:rPr>
                <a:t>不會很難</a:t>
              </a:r>
              <a:r>
                <a:rPr lang="en-US" altLang="zh-TW" sz="4000" b="1" dirty="0">
                  <a:solidFill>
                    <a:srgbClr val="FF0000"/>
                  </a:solidFill>
                  <a:latin typeface="華康兒風體W4" panose="020F0400000000000000" pitchFamily="34" charset="-120"/>
                  <a:ea typeface="華康兒風體W4" panose="020F0400000000000000" pitchFamily="34" charset="-120"/>
                </a:rPr>
                <a:t>!!</a:t>
              </a:r>
              <a:endParaRPr lang="zh-TW" altLang="en-US" sz="4000" b="1" dirty="0">
                <a:solidFill>
                  <a:srgbClr val="FF0000"/>
                </a:solidFill>
                <a:latin typeface="華康兒風體W4" panose="020F0400000000000000" pitchFamily="34" charset="-120"/>
                <a:ea typeface="華康兒風體W4" panose="020F0400000000000000" pitchFamily="34" charset="-120"/>
              </a:endParaRPr>
            </a:p>
          </p:txBody>
        </p:sp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xmlns="" id="{3BDFC958-2892-05A8-45B1-8B6CF1E51A45}"/>
              </a:ext>
            </a:extLst>
          </p:cNvPr>
          <p:cNvGrpSpPr/>
          <p:nvPr/>
        </p:nvGrpSpPr>
        <p:grpSpPr>
          <a:xfrm>
            <a:off x="7987422" y="1221801"/>
            <a:ext cx="2702813" cy="875822"/>
            <a:chOff x="7216714" y="1244050"/>
            <a:chExt cx="3706064" cy="875822"/>
          </a:xfrm>
        </p:grpSpPr>
        <p:sp>
          <p:nvSpPr>
            <p:cNvPr id="16" name="語音泡泡: 橢圓形 15">
              <a:extLst>
                <a:ext uri="{FF2B5EF4-FFF2-40B4-BE49-F238E27FC236}">
                  <a16:creationId xmlns:a16="http://schemas.microsoft.com/office/drawing/2014/main" xmlns="" id="{96B22D69-927F-D759-C28F-74B2EA5CDE93}"/>
                </a:ext>
              </a:extLst>
            </p:cNvPr>
            <p:cNvSpPr/>
            <p:nvPr/>
          </p:nvSpPr>
          <p:spPr>
            <a:xfrm>
              <a:off x="7216714" y="1244050"/>
              <a:ext cx="3706064" cy="875822"/>
            </a:xfrm>
            <a:prstGeom prst="wedgeEllipseCallou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xmlns="" id="{FB0A812C-0069-8B0B-29A7-B74850606658}"/>
                </a:ext>
              </a:extLst>
            </p:cNvPr>
            <p:cNvSpPr txBox="1"/>
            <p:nvPr/>
          </p:nvSpPr>
          <p:spPr>
            <a:xfrm>
              <a:off x="7283808" y="1377697"/>
              <a:ext cx="363723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b="0" i="0" dirty="0">
                  <a:solidFill>
                    <a:srgbClr val="444444"/>
                  </a:solidFill>
                  <a:effectLst/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轉進來就可以</a:t>
              </a:r>
              <a:r>
                <a:rPr lang="en-US" altLang="zh-TW" sz="2800" b="0" i="0" dirty="0">
                  <a:solidFill>
                    <a:srgbClr val="444444"/>
                  </a:solidFill>
                  <a:effectLst/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!</a:t>
              </a:r>
              <a:endPara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494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567CA527-B1D1-D65D-FCDE-6DF28F0A1B37}"/>
              </a:ext>
            </a:extLst>
          </p:cNvPr>
          <p:cNvSpPr/>
          <p:nvPr/>
        </p:nvSpPr>
        <p:spPr>
          <a:xfrm>
            <a:off x="74725" y="117987"/>
            <a:ext cx="4910230" cy="429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xmlns="" id="{F67C1B84-EB7A-2142-7DD3-5F8067D5165A}"/>
              </a:ext>
            </a:extLst>
          </p:cNvPr>
          <p:cNvSpPr txBox="1">
            <a:spLocks/>
          </p:cNvSpPr>
          <p:nvPr/>
        </p:nvSpPr>
        <p:spPr>
          <a:xfrm>
            <a:off x="0" y="-903100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</a:defRPr>
            </a:lvl1pPr>
          </a:lstStyle>
          <a:p>
            <a:r>
              <a:rPr lang="en-US" altLang="zh-TW" sz="2800" dirty="0">
                <a:solidFill>
                  <a:schemeClr val="tx1"/>
                </a:solidFill>
                <a:latin typeface="Franklin Gothic Book (本文)"/>
              </a:rPr>
              <a:t>01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本校經費外之預算建立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(4/4)</a:t>
            </a:r>
            <a:endParaRPr lang="zh-TW" altLang="en-US" sz="2800" dirty="0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07B4AFDD-91A1-2CD7-113A-CBA9D37966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25" y="772908"/>
            <a:ext cx="1103874" cy="432000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xmlns="" id="{1FFF88F4-8A6E-74BE-FF9A-0EC7C14BCB4F}"/>
              </a:ext>
            </a:extLst>
          </p:cNvPr>
          <p:cNvSpPr txBox="1"/>
          <p:nvPr/>
        </p:nvSpPr>
        <p:spPr>
          <a:xfrm>
            <a:off x="1042218" y="727854"/>
            <a:ext cx="86032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計畫預算建立步驟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在請購系統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步驟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系統操作篇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3E7329BB-C089-97BC-3670-546ABE6331A6}"/>
              </a:ext>
            </a:extLst>
          </p:cNvPr>
          <p:cNvSpPr/>
          <p:nvPr/>
        </p:nvSpPr>
        <p:spPr>
          <a:xfrm>
            <a:off x="606997" y="1298448"/>
            <a:ext cx="11572567" cy="49965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xmlns="" id="{27E60AE7-ABC6-23D2-231B-A940BDB5B7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8780"/>
          <a:stretch/>
        </p:blipFill>
        <p:spPr>
          <a:xfrm>
            <a:off x="280743" y="1352015"/>
            <a:ext cx="3153380" cy="3240000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xmlns="" id="{478ABD01-FE17-48F5-F480-1376DD8C60B6}"/>
              </a:ext>
            </a:extLst>
          </p:cNvPr>
          <p:cNvSpPr txBox="1"/>
          <p:nvPr/>
        </p:nvSpPr>
        <p:spPr>
          <a:xfrm>
            <a:off x="-44480" y="3160308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solidFill>
                  <a:srgbClr val="FF0000"/>
                </a:solidFill>
              </a:rPr>
              <a:t>1.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xmlns="" id="{9DD55CBE-686D-BA6A-248E-ECE9DFE1BA8E}"/>
              </a:ext>
            </a:extLst>
          </p:cNvPr>
          <p:cNvSpPr txBox="1"/>
          <p:nvPr/>
        </p:nvSpPr>
        <p:spPr>
          <a:xfrm>
            <a:off x="-2603" y="3620579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solidFill>
                  <a:srgbClr val="FF0000"/>
                </a:solidFill>
              </a:rPr>
              <a:t>2.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xmlns="" id="{1204B746-0447-A15B-B79C-FF206F88B8CC}"/>
              </a:ext>
            </a:extLst>
          </p:cNvPr>
          <p:cNvSpPr txBox="1"/>
          <p:nvPr/>
        </p:nvSpPr>
        <p:spPr>
          <a:xfrm>
            <a:off x="1651802" y="274232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solidFill>
                  <a:srgbClr val="FF0000"/>
                </a:solidFill>
              </a:rPr>
              <a:t>3.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xmlns="" id="{802B13F3-6FE3-E58E-B743-95D3612995E7}"/>
              </a:ext>
            </a:extLst>
          </p:cNvPr>
          <p:cNvCxnSpPr>
            <a:cxnSpLocks/>
          </p:cNvCxnSpPr>
          <p:nvPr/>
        </p:nvCxnSpPr>
        <p:spPr>
          <a:xfrm>
            <a:off x="3506216" y="2461735"/>
            <a:ext cx="49551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2" name="圖片 21">
            <a:extLst>
              <a:ext uri="{FF2B5EF4-FFF2-40B4-BE49-F238E27FC236}">
                <a16:creationId xmlns:a16="http://schemas.microsoft.com/office/drawing/2014/main" xmlns="" id="{090EFC47-E0CA-81FD-4C2A-0B16C9360EC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451" t="15673" b="5467"/>
          <a:stretch/>
        </p:blipFill>
        <p:spPr>
          <a:xfrm>
            <a:off x="4149212" y="1291767"/>
            <a:ext cx="6318033" cy="3276000"/>
          </a:xfrm>
          <a:prstGeom prst="rect">
            <a:avLst/>
          </a:prstGeom>
        </p:spPr>
      </p:pic>
      <p:sp>
        <p:nvSpPr>
          <p:cNvPr id="23" name="文字方塊 22">
            <a:extLst>
              <a:ext uri="{FF2B5EF4-FFF2-40B4-BE49-F238E27FC236}">
                <a16:creationId xmlns:a16="http://schemas.microsoft.com/office/drawing/2014/main" xmlns="" id="{D3319B0D-860D-1BF2-0420-9436D30D4501}"/>
              </a:ext>
            </a:extLst>
          </p:cNvPr>
          <p:cNvSpPr txBox="1"/>
          <p:nvPr/>
        </p:nvSpPr>
        <p:spPr>
          <a:xfrm>
            <a:off x="4296189" y="2695172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solidFill>
                  <a:srgbClr val="FF0000"/>
                </a:solidFill>
              </a:rPr>
              <a:t>4.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xmlns="" id="{C6B65516-1FC2-018F-E204-9DD6D2B35DEA}"/>
              </a:ext>
            </a:extLst>
          </p:cNvPr>
          <p:cNvSpPr txBox="1"/>
          <p:nvPr/>
        </p:nvSpPr>
        <p:spPr>
          <a:xfrm>
            <a:off x="4638527" y="2129864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solidFill>
                  <a:srgbClr val="FF0000"/>
                </a:solidFill>
              </a:rPr>
              <a:t>5.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xmlns="" id="{AC1886B6-9DB7-7D39-A240-776C84F9123D}"/>
              </a:ext>
            </a:extLst>
          </p:cNvPr>
          <p:cNvSpPr txBox="1"/>
          <p:nvPr/>
        </p:nvSpPr>
        <p:spPr>
          <a:xfrm>
            <a:off x="7459708" y="2179232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solidFill>
                  <a:srgbClr val="FF0000"/>
                </a:solidFill>
              </a:rPr>
              <a:t>6.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xmlns="" id="{CA0CBE64-4B53-14E7-BDFD-253FE0E5C6FD}"/>
              </a:ext>
            </a:extLst>
          </p:cNvPr>
          <p:cNvSpPr txBox="1"/>
          <p:nvPr/>
        </p:nvSpPr>
        <p:spPr>
          <a:xfrm>
            <a:off x="8786945" y="3611205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solidFill>
                  <a:srgbClr val="FF0000"/>
                </a:solidFill>
              </a:rPr>
              <a:t>7.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xmlns="" id="{83A85AE3-EC86-9CD3-1CCF-2AD51C8D183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4813" b="61278"/>
          <a:stretch/>
        </p:blipFill>
        <p:spPr>
          <a:xfrm>
            <a:off x="5555075" y="4869546"/>
            <a:ext cx="5710262" cy="1908000"/>
          </a:xfrm>
          <a:prstGeom prst="rect">
            <a:avLst/>
          </a:prstGeom>
        </p:spPr>
      </p:pic>
      <p:cxnSp>
        <p:nvCxnSpPr>
          <p:cNvPr id="27" name="直線單箭頭接點 26">
            <a:extLst>
              <a:ext uri="{FF2B5EF4-FFF2-40B4-BE49-F238E27FC236}">
                <a16:creationId xmlns:a16="http://schemas.microsoft.com/office/drawing/2014/main" xmlns="" id="{4FA4DC49-115F-77DD-9015-0BB2C5007F0B}"/>
              </a:ext>
            </a:extLst>
          </p:cNvPr>
          <p:cNvCxnSpPr>
            <a:cxnSpLocks/>
          </p:cNvCxnSpPr>
          <p:nvPr/>
        </p:nvCxnSpPr>
        <p:spPr>
          <a:xfrm>
            <a:off x="8410206" y="4592015"/>
            <a:ext cx="0" cy="3133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矩形 33">
            <a:extLst>
              <a:ext uri="{FF2B5EF4-FFF2-40B4-BE49-F238E27FC236}">
                <a16:creationId xmlns:a16="http://schemas.microsoft.com/office/drawing/2014/main" xmlns="" id="{24CF55F1-DD60-BAFF-A070-D02E6BDD6CF8}"/>
              </a:ext>
            </a:extLst>
          </p:cNvPr>
          <p:cNvSpPr/>
          <p:nvPr/>
        </p:nvSpPr>
        <p:spPr>
          <a:xfrm>
            <a:off x="11002297" y="6150933"/>
            <a:ext cx="526081" cy="2007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xmlns="" id="{C2544E9B-CB7B-ED00-F254-5B1B36D663DC}"/>
              </a:ext>
            </a:extLst>
          </p:cNvPr>
          <p:cNvSpPr/>
          <p:nvPr/>
        </p:nvSpPr>
        <p:spPr>
          <a:xfrm>
            <a:off x="9396545" y="6474054"/>
            <a:ext cx="750345" cy="3263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xmlns="" id="{46DF9F37-D2FB-8896-63BE-EE47A47E1D95}"/>
              </a:ext>
            </a:extLst>
          </p:cNvPr>
          <p:cNvSpPr txBox="1"/>
          <p:nvPr/>
        </p:nvSpPr>
        <p:spPr>
          <a:xfrm>
            <a:off x="10408200" y="56900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solidFill>
                  <a:srgbClr val="FF0000"/>
                </a:solidFill>
              </a:rPr>
              <a:t>8.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xmlns="" id="{5B14214B-07CF-D04C-F445-1F2F1A762088}"/>
              </a:ext>
            </a:extLst>
          </p:cNvPr>
          <p:cNvSpPr txBox="1"/>
          <p:nvPr/>
        </p:nvSpPr>
        <p:spPr>
          <a:xfrm>
            <a:off x="8794697" y="6265367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solidFill>
                  <a:srgbClr val="FF0000"/>
                </a:solidFill>
              </a:rPr>
              <a:t>9.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pic>
        <p:nvPicPr>
          <p:cNvPr id="42" name="圖片 41" descr="一張含有 文字 的圖片&#10;&#10;自動產生的描述">
            <a:extLst>
              <a:ext uri="{FF2B5EF4-FFF2-40B4-BE49-F238E27FC236}">
                <a16:creationId xmlns:a16="http://schemas.microsoft.com/office/drawing/2014/main" xmlns="" id="{1FA6C0DC-57DA-3CCC-F0C6-DDAFD7FF2F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03110" y="5005121"/>
            <a:ext cx="1112844" cy="864000"/>
          </a:xfrm>
          <a:prstGeom prst="rect">
            <a:avLst/>
          </a:prstGeom>
        </p:spPr>
      </p:pic>
      <p:sp>
        <p:nvSpPr>
          <p:cNvPr id="43" name="文字方塊 42">
            <a:extLst>
              <a:ext uri="{FF2B5EF4-FFF2-40B4-BE49-F238E27FC236}">
                <a16:creationId xmlns:a16="http://schemas.microsoft.com/office/drawing/2014/main" xmlns="" id="{561F32ED-5CE5-C61B-657D-EB19E5956FCB}"/>
              </a:ext>
            </a:extLst>
          </p:cNvPr>
          <p:cNvSpPr txBox="1"/>
          <p:nvPr/>
        </p:nvSpPr>
        <p:spPr>
          <a:xfrm>
            <a:off x="626292" y="5196826"/>
            <a:ext cx="4665742" cy="9541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FF0000"/>
                </a:solidFill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提供</a:t>
            </a:r>
            <a:r>
              <a:rPr lang="en-US" altLang="zh-TW" sz="2800" dirty="0">
                <a:solidFill>
                  <a:srgbClr val="FF0000"/>
                </a:solidFill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4</a:t>
            </a:r>
            <a:r>
              <a:rPr lang="zh-TW" altLang="en-US" sz="2800" dirty="0">
                <a:solidFill>
                  <a:srgbClr val="FF0000"/>
                </a:solidFill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碼計畫代號打電話通知會計室核准即完成</a:t>
            </a:r>
            <a:r>
              <a:rPr lang="zh-TW" altLang="en-US" sz="2800" b="0" i="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✔ </a:t>
            </a:r>
            <a:endParaRPr lang="zh-TW" altLang="en-US" sz="2800" dirty="0">
              <a:solidFill>
                <a:srgbClr val="FF0000"/>
              </a:solidFill>
              <a:latin typeface="華康兒風體W4(P)" panose="020F0400000000000000" pitchFamily="34" charset="-120"/>
              <a:ea typeface="華康兒風體W4(P)" panose="020F0400000000000000" pitchFamily="34" charset="-120"/>
            </a:endParaRPr>
          </a:p>
        </p:txBody>
      </p:sp>
      <p:cxnSp>
        <p:nvCxnSpPr>
          <p:cNvPr id="39" name="直線單箭頭接點 38">
            <a:extLst>
              <a:ext uri="{FF2B5EF4-FFF2-40B4-BE49-F238E27FC236}">
                <a16:creationId xmlns:a16="http://schemas.microsoft.com/office/drawing/2014/main" xmlns="" id="{5DBE54FA-536A-37E5-FC0E-F905FA17F8BC}"/>
              </a:ext>
            </a:extLst>
          </p:cNvPr>
          <p:cNvCxnSpPr>
            <a:cxnSpLocks/>
          </p:cNvCxnSpPr>
          <p:nvPr/>
        </p:nvCxnSpPr>
        <p:spPr>
          <a:xfrm flipH="1">
            <a:off x="5138128" y="5821316"/>
            <a:ext cx="41140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4" name="群組 43">
            <a:extLst>
              <a:ext uri="{FF2B5EF4-FFF2-40B4-BE49-F238E27FC236}">
                <a16:creationId xmlns:a16="http://schemas.microsoft.com/office/drawing/2014/main" xmlns="" id="{97449C39-7FB2-EDFF-EEA4-CD560DAC9B36}"/>
              </a:ext>
            </a:extLst>
          </p:cNvPr>
          <p:cNvGrpSpPr/>
          <p:nvPr/>
        </p:nvGrpSpPr>
        <p:grpSpPr>
          <a:xfrm>
            <a:off x="8832982" y="1089475"/>
            <a:ext cx="3177306" cy="1087754"/>
            <a:chOff x="7216714" y="1244050"/>
            <a:chExt cx="3706064" cy="1087754"/>
          </a:xfrm>
        </p:grpSpPr>
        <p:sp>
          <p:nvSpPr>
            <p:cNvPr id="45" name="語音泡泡: 橢圓形 44">
              <a:extLst>
                <a:ext uri="{FF2B5EF4-FFF2-40B4-BE49-F238E27FC236}">
                  <a16:creationId xmlns:a16="http://schemas.microsoft.com/office/drawing/2014/main" xmlns="" id="{2C84A937-C03E-7B9A-A036-399B6585284F}"/>
                </a:ext>
              </a:extLst>
            </p:cNvPr>
            <p:cNvSpPr/>
            <p:nvPr/>
          </p:nvSpPr>
          <p:spPr>
            <a:xfrm>
              <a:off x="7216714" y="1244050"/>
              <a:ext cx="3706064" cy="875822"/>
            </a:xfrm>
            <a:prstGeom prst="wedgeEllipseCallou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文字方塊 45">
              <a:extLst>
                <a:ext uri="{FF2B5EF4-FFF2-40B4-BE49-F238E27FC236}">
                  <a16:creationId xmlns:a16="http://schemas.microsoft.com/office/drawing/2014/main" xmlns="" id="{BA71299A-18CB-6554-D0F1-24E7EE15DAC2}"/>
                </a:ext>
              </a:extLst>
            </p:cNvPr>
            <p:cNvSpPr txBox="1"/>
            <p:nvPr/>
          </p:nvSpPr>
          <p:spPr>
            <a:xfrm>
              <a:off x="7283808" y="1377697"/>
              <a:ext cx="363723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solidFill>
                    <a:srgbClr val="444444"/>
                  </a:solidFill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就是</a:t>
              </a:r>
              <a:r>
                <a:rPr lang="zh-TW" altLang="en-US" sz="2800" b="0" i="0" dirty="0">
                  <a:solidFill>
                    <a:srgbClr val="444444"/>
                  </a:solidFill>
                  <a:effectLst/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轉進來就可以</a:t>
              </a:r>
              <a:r>
                <a:rPr lang="en-US" altLang="zh-TW" sz="2800" b="0" i="0" dirty="0">
                  <a:solidFill>
                    <a:srgbClr val="444444"/>
                  </a:solidFill>
                  <a:effectLst/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!</a:t>
              </a:r>
              <a:endParaRPr lang="zh-TW" altLang="en-US" sz="2800" dirty="0">
                <a:latin typeface="華康兒風體W4(P)" panose="020F0400000000000000" pitchFamily="34" charset="-120"/>
                <a:ea typeface="華康兒風體W4(P)" panose="020F0400000000000000" pitchFamily="34" charset="-120"/>
              </a:endParaRPr>
            </a:p>
          </p:txBody>
        </p:sp>
      </p:grpSp>
      <p:sp>
        <p:nvSpPr>
          <p:cNvPr id="47" name="橢圓 46">
            <a:extLst>
              <a:ext uri="{FF2B5EF4-FFF2-40B4-BE49-F238E27FC236}">
                <a16:creationId xmlns:a16="http://schemas.microsoft.com/office/drawing/2014/main" xmlns="" id="{3F993910-B9AE-2AA4-6078-CC5540C8B7B8}"/>
              </a:ext>
            </a:extLst>
          </p:cNvPr>
          <p:cNvSpPr/>
          <p:nvPr/>
        </p:nvSpPr>
        <p:spPr>
          <a:xfrm>
            <a:off x="1514168" y="2464816"/>
            <a:ext cx="1919955" cy="1146389"/>
          </a:xfrm>
          <a:prstGeom prst="ellipse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橢圓 47">
            <a:extLst>
              <a:ext uri="{FF2B5EF4-FFF2-40B4-BE49-F238E27FC236}">
                <a16:creationId xmlns:a16="http://schemas.microsoft.com/office/drawing/2014/main" xmlns="" id="{F1CE5301-EF3F-9926-2B08-EE93B07488F5}"/>
              </a:ext>
            </a:extLst>
          </p:cNvPr>
          <p:cNvSpPr/>
          <p:nvPr/>
        </p:nvSpPr>
        <p:spPr>
          <a:xfrm>
            <a:off x="4318563" y="1352015"/>
            <a:ext cx="4693935" cy="3430121"/>
          </a:xfrm>
          <a:prstGeom prst="ellipse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橢圓 48">
            <a:extLst>
              <a:ext uri="{FF2B5EF4-FFF2-40B4-BE49-F238E27FC236}">
                <a16:creationId xmlns:a16="http://schemas.microsoft.com/office/drawing/2014/main" xmlns="" id="{CEB3D257-8383-D7D5-89F4-17ADB1C5BC13}"/>
              </a:ext>
            </a:extLst>
          </p:cNvPr>
          <p:cNvSpPr/>
          <p:nvPr/>
        </p:nvSpPr>
        <p:spPr>
          <a:xfrm>
            <a:off x="8870831" y="3786636"/>
            <a:ext cx="1919955" cy="1146389"/>
          </a:xfrm>
          <a:prstGeom prst="ellipse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橢圓 49">
            <a:extLst>
              <a:ext uri="{FF2B5EF4-FFF2-40B4-BE49-F238E27FC236}">
                <a16:creationId xmlns:a16="http://schemas.microsoft.com/office/drawing/2014/main" xmlns="" id="{91337A78-3CD3-6F06-67BE-4260EB2E6FE0}"/>
              </a:ext>
            </a:extLst>
          </p:cNvPr>
          <p:cNvSpPr/>
          <p:nvPr/>
        </p:nvSpPr>
        <p:spPr>
          <a:xfrm>
            <a:off x="9099554" y="5227722"/>
            <a:ext cx="2754680" cy="1610839"/>
          </a:xfrm>
          <a:prstGeom prst="ellipse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xmlns="" id="{F4F6A60E-30AE-E2EF-E1F5-90DAA124C697}"/>
              </a:ext>
            </a:extLst>
          </p:cNvPr>
          <p:cNvSpPr txBox="1"/>
          <p:nvPr/>
        </p:nvSpPr>
        <p:spPr>
          <a:xfrm>
            <a:off x="289783" y="463281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solidFill>
                  <a:srgbClr val="FF0000"/>
                </a:solidFill>
              </a:rPr>
              <a:t>10.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53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9" grpId="0" animBg="1"/>
      <p:bldP spid="5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>
            <a:extLst>
              <a:ext uri="{FF2B5EF4-FFF2-40B4-BE49-F238E27FC236}">
                <a16:creationId xmlns:a16="http://schemas.microsoft.com/office/drawing/2014/main" xmlns="" id="{E9FB0EB0-6228-CB3F-5902-E3733BC4F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748200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n-US" altLang="zh-TW" dirty="0">
                <a:solidFill>
                  <a:schemeClr val="tx1"/>
                </a:solidFill>
                <a:latin typeface="Franklin Gothic Book (本文)"/>
              </a:rPr>
              <a:t>02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請購基本概念及常見錯誤</a:t>
            </a:r>
          </a:p>
        </p:txBody>
      </p:sp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xmlns="" id="{8B6A1EA8-05A4-873F-C41A-CB9A40595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5807" y="3465871"/>
            <a:ext cx="3038475" cy="26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164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B7590D40-D0D3-352B-5B25-D96FB52E6C06}"/>
              </a:ext>
            </a:extLst>
          </p:cNvPr>
          <p:cNvSpPr/>
          <p:nvPr/>
        </p:nvSpPr>
        <p:spPr>
          <a:xfrm>
            <a:off x="74724" y="133434"/>
            <a:ext cx="5106875" cy="429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xmlns="" id="{F7602A68-6BAD-B496-2E0A-0BA19A47F3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-886283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</a:defRPr>
            </a:lvl1pPr>
          </a:lstStyle>
          <a:p>
            <a:r>
              <a:rPr lang="en-US" altLang="zh-TW" sz="2800" dirty="0">
                <a:solidFill>
                  <a:schemeClr val="tx1"/>
                </a:solidFill>
                <a:latin typeface="Franklin Gothic Book (本文)"/>
              </a:rPr>
              <a:t>02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請購基本概念及常見錯誤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(1/4)</a:t>
            </a:r>
            <a:endParaRPr lang="zh-TW" altLang="en-US" sz="2800" dirty="0"/>
          </a:p>
        </p:txBody>
      </p:sp>
      <p:sp>
        <p:nvSpPr>
          <p:cNvPr id="7" name="內容版面配置區 6">
            <a:extLst>
              <a:ext uri="{FF2B5EF4-FFF2-40B4-BE49-F238E27FC236}">
                <a16:creationId xmlns:a16="http://schemas.microsoft.com/office/drawing/2014/main" xmlns="" id="{BB0ADFD0-E901-3C8D-9589-DCB5766D1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963" y="2108200"/>
            <a:ext cx="10058400" cy="376078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zh-TW" altLang="en-US" dirty="0"/>
          </a:p>
        </p:txBody>
      </p:sp>
      <p:pic>
        <p:nvPicPr>
          <p:cNvPr id="9" name="圖片 8" descr="一張含有 文字 的圖片&#10;&#10;自動產生的描述">
            <a:extLst>
              <a:ext uri="{FF2B5EF4-FFF2-40B4-BE49-F238E27FC236}">
                <a16:creationId xmlns:a16="http://schemas.microsoft.com/office/drawing/2014/main" xmlns="" id="{D6E763BB-7D33-373F-8790-78EB1BBD59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668" y="1015499"/>
            <a:ext cx="782069" cy="684000"/>
          </a:xfrm>
          <a:prstGeom prst="rect">
            <a:avLst/>
          </a:prstGeom>
        </p:spPr>
      </p:pic>
      <p:sp>
        <p:nvSpPr>
          <p:cNvPr id="11" name="標題 1">
            <a:extLst>
              <a:ext uri="{FF2B5EF4-FFF2-40B4-BE49-F238E27FC236}">
                <a16:creationId xmlns:a16="http://schemas.microsoft.com/office/drawing/2014/main" xmlns="" id="{7FA9E69E-420E-4294-58DF-C95730A1676A}"/>
              </a:ext>
            </a:extLst>
          </p:cNvPr>
          <p:cNvSpPr txBox="1">
            <a:spLocks/>
          </p:cNvSpPr>
          <p:nvPr/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</a:defRPr>
            </a:lvl1pPr>
          </a:lstStyle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請購基本概念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xmlns="" id="{C92F7AB5-8304-FB93-374E-7BDF6C6C92A0}"/>
              </a:ext>
            </a:extLst>
          </p:cNvPr>
          <p:cNvSpPr txBox="1"/>
          <p:nvPr/>
        </p:nvSpPr>
        <p:spPr>
          <a:xfrm>
            <a:off x="1096963" y="2003435"/>
            <a:ext cx="10058400" cy="31085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請購是對於工作或辦理活動中需要使用的物品及費用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		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向上級部門請求的過程。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請購項目應與核銷項目相符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同一設備或物品不得拆成多張請購，有規避採購法之嫌。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請購應依核銷性質依核銷分類分別請購。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特定計畫之請購應加簽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控管計畫業辦單位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請購應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完整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填寫品名、規格及用途說明。。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請購應依核銷規定申請。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265EE9DE-E3A1-2D55-6CF4-438611230084}"/>
              </a:ext>
            </a:extLst>
          </p:cNvPr>
          <p:cNvSpPr txBox="1"/>
          <p:nvPr/>
        </p:nvSpPr>
        <p:spPr>
          <a:xfrm>
            <a:off x="8496654" y="4268342"/>
            <a:ext cx="3540509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*</a:t>
            </a:r>
            <a:r>
              <a:rPr lang="zh-TW" altLang="en-US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學輔款</a:t>
            </a:r>
            <a:r>
              <a:rPr lang="en-US" altLang="zh-TW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-</a:t>
            </a:r>
            <a:r>
              <a:rPr lang="zh-TW" altLang="en-US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課指組組長</a:t>
            </a:r>
            <a:endParaRPr lang="en-US" altLang="zh-TW" sz="2400" dirty="0">
              <a:latin typeface="華康兒風體W4(P)" panose="020F0400000000000000" pitchFamily="34" charset="-120"/>
              <a:ea typeface="華康兒風體W4(P)" panose="020F0400000000000000" pitchFamily="34" charset="-120"/>
            </a:endParaRPr>
          </a:p>
          <a:p>
            <a:r>
              <a:rPr lang="en-US" altLang="zh-TW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*</a:t>
            </a:r>
            <a:r>
              <a:rPr lang="zh-TW" altLang="en-US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勞動部計畫</a:t>
            </a:r>
            <a:r>
              <a:rPr lang="en-US" altLang="zh-TW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-</a:t>
            </a:r>
            <a:r>
              <a:rPr lang="zh-TW" altLang="en-US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實服組</a:t>
            </a:r>
            <a:endParaRPr lang="en-US" altLang="zh-TW" sz="2400" dirty="0">
              <a:latin typeface="華康兒風體W4(P)" panose="020F0400000000000000" pitchFamily="34" charset="-120"/>
              <a:ea typeface="華康兒風體W4(P)" panose="020F0400000000000000" pitchFamily="34" charset="-120"/>
            </a:endParaRPr>
          </a:p>
          <a:p>
            <a:r>
              <a:rPr lang="en-US" altLang="zh-TW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*</a:t>
            </a:r>
            <a:r>
              <a:rPr lang="zh-TW" altLang="en-US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高教深耕計畫</a:t>
            </a:r>
            <a:r>
              <a:rPr lang="en-US" altLang="zh-TW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-</a:t>
            </a:r>
            <a:r>
              <a:rPr lang="zh-TW" altLang="en-US" sz="2400" dirty="0"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教發中心</a:t>
            </a:r>
          </a:p>
        </p:txBody>
      </p:sp>
    </p:spTree>
    <p:extLst>
      <p:ext uri="{BB962C8B-B14F-4D97-AF65-F5344CB8AC3E}">
        <p14:creationId xmlns:p14="http://schemas.microsoft.com/office/powerpoint/2010/main" val="3645670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1_RetrospectVTI">
  <a:themeElements>
    <a:clrScheme name="Custom 34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C7016"/>
      </a:accent1>
      <a:accent2>
        <a:srgbClr val="F8931D"/>
      </a:accent2>
      <a:accent3>
        <a:srgbClr val="CE8D3E"/>
      </a:accent3>
      <a:accent4>
        <a:srgbClr val="E64823"/>
      </a:accent4>
      <a:accent5>
        <a:srgbClr val="FFCA08"/>
      </a:accent5>
      <a:accent6>
        <a:srgbClr val="9C6A6A"/>
      </a:accent6>
      <a:hlink>
        <a:srgbClr val="2998E3"/>
      </a:hlink>
      <a:folHlink>
        <a:srgbClr val="7F723D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8167207_TF22712842_Win32" id="{2140E0E0-F3E0-4A6F-A0CF-77B2F1B8A879}" vid="{F655C06E-8CAE-4AA9-9A67-9C20438BD46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2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AA3F7EDC-E5B4-4BBC-9D2A-CBE6D46C37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932EF5-314F-409E-8020-FEE5FA0795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03EEFF0-FB57-4CB4-8BFC-DF397689E2ED}">
  <ds:schemaRefs>
    <ds:schemaRef ds:uri="http://schemas.microsoft.com/office/2006/metadata/properties"/>
    <ds:schemaRef ds:uri="http://purl.org/dc/terms/"/>
    <ds:schemaRef ds:uri="http://schemas.microsoft.com/office/infopath/2007/PartnerControls"/>
    <ds:schemaRef ds:uri="71af3243-3dd4-4a8d-8c0d-dd76da1f02a5"/>
    <ds:schemaRef ds:uri="http://purl.org/dc/dcmitype/"/>
    <ds:schemaRef ds:uri="http://schemas.microsoft.com/office/2006/documentManagement/types"/>
    <ds:schemaRef ds:uri="16c05727-aa75-4e4a-9b5f-8a80a1165891"/>
    <ds:schemaRef ds:uri="http://www.w3.org/XML/1998/namespace"/>
    <ds:schemaRef ds:uri="http://schemas.openxmlformats.org/package/2006/metadata/core-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{4A7DD62D-736E-4E1D-B1B9-19019332A91B}tf22712842_win32</Template>
  <TotalTime>804</TotalTime>
  <Words>1261</Words>
  <Application>Microsoft Office PowerPoint</Application>
  <PresentationFormat>寬螢幕</PresentationFormat>
  <Paragraphs>197</Paragraphs>
  <Slides>31</Slides>
  <Notes>2</Notes>
  <HiddenSlides>0</HiddenSlides>
  <MMClips>0</MMClips>
  <ScaleCrop>false</ScaleCrop>
  <HeadingPairs>
    <vt:vector size="8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31</vt:i4>
      </vt:variant>
    </vt:vector>
  </HeadingPairs>
  <TitlesOfParts>
    <vt:vector size="42" baseType="lpstr">
      <vt:lpstr>Franklin Gothic Book (本文)</vt:lpstr>
      <vt:lpstr>Microsoft JhengHei UI</vt:lpstr>
      <vt:lpstr>華康兒風體W4</vt:lpstr>
      <vt:lpstr>華康兒風體W4(P)</vt:lpstr>
      <vt:lpstr>微軟正黑體</vt:lpstr>
      <vt:lpstr>新細明體</vt:lpstr>
      <vt:lpstr>標楷體</vt:lpstr>
      <vt:lpstr>Calibri</vt:lpstr>
      <vt:lpstr>Franklin Gothic Book</vt:lpstr>
      <vt:lpstr>1_RetrospectVTI</vt:lpstr>
      <vt:lpstr>Acrobat Document</vt:lpstr>
      <vt:lpstr>110學年度行政人員暑期研習 核銷常見錯誤研討</vt:lpstr>
      <vt:lpstr>大綱</vt:lpstr>
      <vt:lpstr>01本校經費外之預算建立</vt:lpstr>
      <vt:lpstr>01本校經費外之預算建立(1/4)</vt:lpstr>
      <vt:lpstr>01本校經費外之預算建立(2/4)</vt:lpstr>
      <vt:lpstr>PowerPoint 簡報</vt:lpstr>
      <vt:lpstr>PowerPoint 簡報</vt:lpstr>
      <vt:lpstr>02請購基本概念及常見錯誤</vt:lpstr>
      <vt:lpstr>02請購基本概念及常見錯誤(1/4)</vt:lpstr>
      <vt:lpstr>02請購基本概念及常見錯誤(2/4)</vt:lpstr>
      <vt:lpstr>02請購基本概念及常見錯誤(3/4)</vt:lpstr>
      <vt:lpstr>PowerPoint 簡報</vt:lpstr>
      <vt:lpstr>03核銷基本概念及常見錯誤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04核銷要點及核銷基準表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謝謝聆聽~END~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110學年度行政人員暑期研習核銷常見錯誤研討</dc:title>
  <dc:creator>瑀玲 張</dc:creator>
  <cp:lastModifiedBy>tumtas-2</cp:lastModifiedBy>
  <cp:revision>29</cp:revision>
  <dcterms:created xsi:type="dcterms:W3CDTF">2022-06-25T02:12:18Z</dcterms:created>
  <dcterms:modified xsi:type="dcterms:W3CDTF">2022-08-01T05:17:26Z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