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332" r:id="rId2"/>
    <p:sldId id="333" r:id="rId3"/>
    <p:sldId id="347" r:id="rId4"/>
    <p:sldId id="335" r:id="rId5"/>
    <p:sldId id="336" r:id="rId6"/>
    <p:sldId id="337" r:id="rId7"/>
    <p:sldId id="342" r:id="rId8"/>
    <p:sldId id="343" r:id="rId9"/>
    <p:sldId id="339" r:id="rId10"/>
    <p:sldId id="340" r:id="rId11"/>
    <p:sldId id="341" r:id="rId12"/>
    <p:sldId id="256" r:id="rId13"/>
    <p:sldId id="257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31" r:id="rId31"/>
    <p:sldId id="304" r:id="rId32"/>
    <p:sldId id="305" r:id="rId33"/>
    <p:sldId id="306" r:id="rId34"/>
    <p:sldId id="345" r:id="rId35"/>
    <p:sldId id="308" r:id="rId36"/>
    <p:sldId id="324" r:id="rId37"/>
    <p:sldId id="325" r:id="rId38"/>
    <p:sldId id="326" r:id="rId39"/>
    <p:sldId id="327" r:id="rId40"/>
    <p:sldId id="328" r:id="rId41"/>
    <p:sldId id="329" r:id="rId42"/>
    <p:sldId id="330" r:id="rId43"/>
    <p:sldId id="285" r:id="rId44"/>
  </p:sldIdLst>
  <p:sldSz cx="9144000" cy="6858000" type="screen4x3"/>
  <p:notesSz cx="6735763" cy="98663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09" autoAdjust="0"/>
  </p:normalViewPr>
  <p:slideViewPr>
    <p:cSldViewPr>
      <p:cViewPr>
        <p:scale>
          <a:sx n="66" d="100"/>
          <a:sy n="66" d="100"/>
        </p:scale>
        <p:origin x="2184" y="10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3254" y="-96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EDF3F-17A6-4C95-8450-53BC4622F333}" type="datetimeFigureOut">
              <a:rPr lang="zh-TW" altLang="en-US" smtClean="0"/>
              <a:t>2022/9/1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4B965-F12C-40DB-B90F-0CBB50A10F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1069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73100" y="4861148"/>
            <a:ext cx="5389563" cy="4265390"/>
          </a:xfrm>
        </p:spPr>
        <p:txBody>
          <a:bodyPr/>
          <a:lstStyle/>
          <a:p>
            <a:pPr marL="0" marR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4B965-F12C-40DB-B90F-0CBB50A10F08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7406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4B965-F12C-40DB-B90F-0CBB50A10F08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2545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1440160"/>
          </a:xfrm>
        </p:spPr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21602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標楷體" pitchFamily="65" charset="-120"/>
                <a:ea typeface="標楷體" pitchFamily="65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fld id="{6D53B238-F2CD-4022-AFB1-5FC3E8666092}" type="datetimeFigureOut">
              <a:rPr lang="zh-TW" altLang="en-US" smtClean="0"/>
              <a:pPr/>
              <a:t>2022/9/1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fld id="{90EC0BE8-54F4-4B17-81D8-9688BF99C383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864096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0848"/>
            <a:ext cx="8229600" cy="4464496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260648"/>
          </a:xfrm>
        </p:spPr>
        <p:txBody>
          <a:bodyPr/>
          <a:lstStyle/>
          <a:p>
            <a:fld id="{6D53B238-F2CD-4022-AFB1-5FC3E8666092}" type="datetimeFigureOut">
              <a:rPr lang="zh-TW" altLang="en-US" smtClean="0"/>
              <a:pPr/>
              <a:t>2022/9/1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6064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260648"/>
          </a:xfrm>
        </p:spPr>
        <p:txBody>
          <a:bodyPr/>
          <a:lstStyle/>
          <a:p>
            <a:fld id="{90EC0BE8-54F4-4B17-81D8-9688BF99C3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052736"/>
            <a:ext cx="2057400" cy="5472608"/>
          </a:xfrm>
        </p:spPr>
        <p:txBody>
          <a:bodyPr vert="eaVert"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052736"/>
            <a:ext cx="6019800" cy="547260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260648"/>
          </a:xfrm>
        </p:spPr>
        <p:txBody>
          <a:bodyPr/>
          <a:lstStyle/>
          <a:p>
            <a:fld id="{6D53B238-F2CD-4022-AFB1-5FC3E8666092}" type="datetimeFigureOut">
              <a:rPr lang="zh-TW" altLang="en-US" smtClean="0"/>
              <a:pPr/>
              <a:t>2022/9/1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6064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260648"/>
          </a:xfrm>
        </p:spPr>
        <p:txBody>
          <a:bodyPr/>
          <a:lstStyle/>
          <a:p>
            <a:fld id="{90EC0BE8-54F4-4B17-81D8-9688BF99C3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864096"/>
          </a:xfrm>
        </p:spPr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92488"/>
          </a:xfrm>
        </p:spPr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  <a:lvl2pPr>
              <a:defRPr>
                <a:latin typeface="標楷體" pitchFamily="65" charset="-120"/>
                <a:ea typeface="標楷體" pitchFamily="65" charset="-120"/>
              </a:defRPr>
            </a:lvl2pPr>
            <a:lvl3pPr>
              <a:defRPr>
                <a:latin typeface="標楷體" pitchFamily="65" charset="-120"/>
                <a:ea typeface="標楷體" pitchFamily="65" charset="-120"/>
              </a:defRPr>
            </a:lvl3pPr>
            <a:lvl4pPr>
              <a:defRPr>
                <a:latin typeface="標楷體" pitchFamily="65" charset="-120"/>
                <a:ea typeface="標楷體" pitchFamily="65" charset="-120"/>
              </a:defRPr>
            </a:lvl4pPr>
            <a:lvl5pPr>
              <a:defRPr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260648"/>
          </a:xfrm>
        </p:spPr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fld id="{6D53B238-F2CD-4022-AFB1-5FC3E8666092}" type="datetimeFigureOut">
              <a:rPr lang="zh-TW" altLang="en-US" smtClean="0"/>
              <a:pPr/>
              <a:t>2022/9/1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60648"/>
          </a:xfrm>
        </p:spPr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260648"/>
          </a:xfrm>
        </p:spPr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fld id="{90EC0BE8-54F4-4B17-81D8-9688BF99C383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260648"/>
          </a:xfrm>
        </p:spPr>
        <p:txBody>
          <a:bodyPr/>
          <a:lstStyle/>
          <a:p>
            <a:fld id="{6D53B238-F2CD-4022-AFB1-5FC3E8666092}" type="datetimeFigureOut">
              <a:rPr lang="zh-TW" altLang="en-US" smtClean="0"/>
              <a:pPr/>
              <a:t>2022/9/1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6064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260648"/>
          </a:xfrm>
        </p:spPr>
        <p:txBody>
          <a:bodyPr/>
          <a:lstStyle/>
          <a:p>
            <a:fld id="{90EC0BE8-54F4-4B17-81D8-9688BF99C3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008112"/>
          </a:xfr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04864"/>
            <a:ext cx="4038600" cy="43204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04864"/>
            <a:ext cx="4038600" cy="43204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260648"/>
          </a:xfrm>
        </p:spPr>
        <p:txBody>
          <a:bodyPr/>
          <a:lstStyle/>
          <a:p>
            <a:fld id="{6D53B238-F2CD-4022-AFB1-5FC3E8666092}" type="datetimeFigureOut">
              <a:rPr lang="zh-TW" altLang="en-US" smtClean="0"/>
              <a:pPr/>
              <a:t>2022/9/1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6064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260648"/>
          </a:xfrm>
        </p:spPr>
        <p:txBody>
          <a:bodyPr/>
          <a:lstStyle/>
          <a:p>
            <a:fld id="{90EC0BE8-54F4-4B17-81D8-9688BF99C3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92088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916833"/>
            <a:ext cx="4040188" cy="5040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564905"/>
            <a:ext cx="4040188" cy="39604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916833"/>
            <a:ext cx="4041775" cy="5040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64904"/>
            <a:ext cx="4041775" cy="3960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260648"/>
          </a:xfrm>
        </p:spPr>
        <p:txBody>
          <a:bodyPr/>
          <a:lstStyle/>
          <a:p>
            <a:fld id="{6D53B238-F2CD-4022-AFB1-5FC3E8666092}" type="datetimeFigureOut">
              <a:rPr lang="zh-TW" altLang="en-US" smtClean="0"/>
              <a:pPr/>
              <a:t>2022/9/1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6064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260648"/>
          </a:xfrm>
        </p:spPr>
        <p:txBody>
          <a:bodyPr/>
          <a:lstStyle/>
          <a:p>
            <a:fld id="{90EC0BE8-54F4-4B17-81D8-9688BF99C3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9208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260648"/>
          </a:xfrm>
        </p:spPr>
        <p:txBody>
          <a:bodyPr/>
          <a:lstStyle/>
          <a:p>
            <a:fld id="{6D53B238-F2CD-4022-AFB1-5FC3E8666092}" type="datetimeFigureOut">
              <a:rPr lang="zh-TW" altLang="en-US" smtClean="0"/>
              <a:pPr/>
              <a:t>2022/9/1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6064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260648"/>
          </a:xfrm>
        </p:spPr>
        <p:txBody>
          <a:bodyPr/>
          <a:lstStyle/>
          <a:p>
            <a:fld id="{90EC0BE8-54F4-4B17-81D8-9688BF99C3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260648"/>
          </a:xfrm>
        </p:spPr>
        <p:txBody>
          <a:bodyPr/>
          <a:lstStyle/>
          <a:p>
            <a:fld id="{6D53B238-F2CD-4022-AFB1-5FC3E8666092}" type="datetimeFigureOut">
              <a:rPr lang="zh-TW" altLang="en-US" smtClean="0"/>
              <a:pPr/>
              <a:t>2022/9/1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6064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260648"/>
          </a:xfrm>
        </p:spPr>
        <p:txBody>
          <a:bodyPr/>
          <a:lstStyle/>
          <a:p>
            <a:fld id="{90EC0BE8-54F4-4B17-81D8-9688BF99C3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3008313" cy="10081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1052736"/>
            <a:ext cx="5111750" cy="54726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2204864"/>
            <a:ext cx="3008313" cy="43204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260648"/>
          </a:xfrm>
        </p:spPr>
        <p:txBody>
          <a:bodyPr/>
          <a:lstStyle/>
          <a:p>
            <a:fld id="{6D53B238-F2CD-4022-AFB1-5FC3E8666092}" type="datetimeFigureOut">
              <a:rPr lang="zh-TW" altLang="en-US" smtClean="0"/>
              <a:pPr/>
              <a:t>2022/9/1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6064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260648"/>
          </a:xfrm>
        </p:spPr>
        <p:txBody>
          <a:bodyPr/>
          <a:lstStyle/>
          <a:p>
            <a:fld id="{90EC0BE8-54F4-4B17-81D8-9688BF99C3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5301208"/>
            <a:ext cx="5486400" cy="5040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1052736"/>
            <a:ext cx="5486400" cy="41764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877272"/>
            <a:ext cx="5486400" cy="6480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260648"/>
          </a:xfrm>
        </p:spPr>
        <p:txBody>
          <a:bodyPr/>
          <a:lstStyle/>
          <a:p>
            <a:fld id="{6D53B238-F2CD-4022-AFB1-5FC3E8666092}" type="datetimeFigureOut">
              <a:rPr lang="zh-TW" altLang="en-US" smtClean="0"/>
              <a:pPr/>
              <a:t>2022/9/1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6064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260648"/>
          </a:xfrm>
        </p:spPr>
        <p:txBody>
          <a:bodyPr/>
          <a:lstStyle/>
          <a:p>
            <a:fld id="{90EC0BE8-54F4-4B17-81D8-9688BF99C3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988840"/>
            <a:ext cx="8229600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597352"/>
            <a:ext cx="21336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3B238-F2CD-4022-AFB1-5FC3E8666092}" type="datetimeFigureOut">
              <a:rPr lang="zh-TW" altLang="en-US" smtClean="0"/>
              <a:pPr/>
              <a:t>2022/9/1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597352"/>
            <a:ext cx="28956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597352"/>
            <a:ext cx="2133600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C0BE8-54F4-4B17-81D8-9688BF99C3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jpg"/><Relationship Id="rId5" Type="http://schemas.openxmlformats.org/officeDocument/2006/relationships/image" Target="../media/image27.emf"/><Relationship Id="rId4" Type="http://schemas.openxmlformats.org/officeDocument/2006/relationships/oleObject" Target="../embeddings/oleObject1.bin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1916832"/>
            <a:ext cx="7772400" cy="1512167"/>
          </a:xfrm>
        </p:spPr>
        <p:txBody>
          <a:bodyPr>
            <a:normAutofit/>
          </a:bodyPr>
          <a:lstStyle/>
          <a:p>
            <a:pPr algn="l"/>
            <a:r>
              <a:rPr lang="zh-TW" altLang="en-US" sz="5400" dirty="0" smtClean="0"/>
              <a:t>學輔款社團活動申請</a:t>
            </a:r>
            <a:endParaRPr lang="zh-TW" altLang="en-US" sz="5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3429000"/>
            <a:ext cx="6984776" cy="1752600"/>
          </a:xfr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2798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61404"/>
            <a:ext cx="2880320" cy="2808312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/>
              <a:t>附表二</a:t>
            </a:r>
            <a:r>
              <a:rPr lang="en-US" altLang="zh-TW" sz="2800" dirty="0"/>
              <a:t> </a:t>
            </a:r>
            <a:r>
              <a:rPr lang="zh-TW" altLang="en-US" sz="2800" dirty="0"/>
              <a:t>、</a:t>
            </a:r>
            <a:r>
              <a:rPr lang="zh-TW" altLang="en-US" sz="2800" dirty="0" smtClean="0"/>
              <a:t>十一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 smtClean="0"/>
              <a:t>合計</a:t>
            </a:r>
            <a:r>
              <a:rPr lang="zh-TW" altLang="en-US" sz="2800" dirty="0" smtClean="0"/>
              <a:t>金額皆包含</a:t>
            </a:r>
            <a:r>
              <a:rPr lang="zh-TW" altLang="en-US" sz="2800" dirty="0" smtClean="0">
                <a:solidFill>
                  <a:srgbClr val="FF0000"/>
                </a:solidFill>
              </a:rPr>
              <a:t>自籌款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4" name="向右箭號 3"/>
          <p:cNvSpPr/>
          <p:nvPr/>
        </p:nvSpPr>
        <p:spPr>
          <a:xfrm>
            <a:off x="3203848" y="30232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110" t="20861" r="14563" b="5899"/>
          <a:stretch/>
        </p:blipFill>
        <p:spPr>
          <a:xfrm>
            <a:off x="4582380" y="1124744"/>
            <a:ext cx="4337185" cy="552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20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7467600" cy="187220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請將簽核通過之電子公文存檔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以利核銷時檢附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3229620"/>
            <a:ext cx="7467600" cy="2664296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zh-TW" altLang="en-US" sz="4000" dirty="0" smtClean="0"/>
              <a:t>請進入請購系統輸入完畢後，即可開始辦理活動採購。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44276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344816" cy="2016224"/>
          </a:xfrm>
        </p:spPr>
        <p:txBody>
          <a:bodyPr>
            <a:normAutofit fontScale="90000"/>
          </a:bodyPr>
          <a:lstStyle/>
          <a:p>
            <a:r>
              <a:rPr lang="en-US" altLang="zh-TW" sz="6000" b="1" dirty="0" smtClean="0"/>
              <a:t/>
            </a:r>
            <a:br>
              <a:rPr lang="en-US" altLang="zh-TW" sz="6000" b="1" dirty="0" smtClean="0"/>
            </a:br>
            <a:r>
              <a:rPr lang="zh-TW" altLang="en-US" sz="6000" b="1" dirty="0"/>
              <a:t>研習課程一</a:t>
            </a:r>
            <a:r>
              <a:rPr lang="en-US" altLang="zh-TW" sz="6000" b="1" dirty="0"/>
              <a:t/>
            </a:r>
            <a:br>
              <a:rPr lang="en-US" altLang="zh-TW" sz="6000" b="1" dirty="0"/>
            </a:br>
            <a:endParaRPr lang="zh-TW" altLang="en-US" sz="60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99592" y="3212976"/>
            <a:ext cx="7272808" cy="1728192"/>
          </a:xfrm>
        </p:spPr>
        <p:txBody>
          <a:bodyPr>
            <a:noAutofit/>
          </a:bodyPr>
          <a:lstStyle/>
          <a:p>
            <a:r>
              <a:rPr lang="zh-TW" altLang="en-US" sz="6000" b="1" dirty="0" smtClean="0"/>
              <a:t>學輔款簽呈＆核銷</a:t>
            </a:r>
            <a:r>
              <a:rPr lang="en-US" altLang="zh-TW" sz="6000" b="1" dirty="0" smtClean="0"/>
              <a:t/>
            </a:r>
            <a:br>
              <a:rPr lang="en-US" altLang="zh-TW" sz="6000" b="1" dirty="0" smtClean="0"/>
            </a:br>
            <a:r>
              <a:rPr lang="zh-TW" altLang="en-US" sz="6000" b="1" dirty="0" smtClean="0"/>
              <a:t/>
            </a:r>
            <a:br>
              <a:rPr lang="zh-TW" altLang="en-US" sz="6000" b="1" dirty="0" smtClean="0"/>
            </a:br>
            <a:endParaRPr lang="zh-TW" alt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學輔款簽呈注意事項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2132856"/>
            <a:ext cx="8640960" cy="4392488"/>
          </a:xfrm>
        </p:spPr>
        <p:txBody>
          <a:bodyPr/>
          <a:lstStyle/>
          <a:p>
            <a:r>
              <a:rPr lang="zh-TW" altLang="en-US" sz="4000" dirty="0" smtClean="0"/>
              <a:t>請至課指組網頁→學輔經費專區→點選學輔經費</a:t>
            </a:r>
            <a:r>
              <a:rPr lang="zh-TW" altLang="en-US" sz="4000" dirty="0" smtClean="0">
                <a:solidFill>
                  <a:srgbClr val="00B050"/>
                </a:solidFill>
              </a:rPr>
              <a:t>已執行預算</a:t>
            </a:r>
            <a:r>
              <a:rPr lang="zh-TW" altLang="en-US" sz="4000" dirty="0" smtClean="0">
                <a:solidFill>
                  <a:srgbClr val="FF0000"/>
                </a:solidFill>
              </a:rPr>
              <a:t>情形表</a:t>
            </a:r>
            <a:endParaRPr lang="en-US" altLang="zh-TW" sz="4000" dirty="0" smtClean="0">
              <a:solidFill>
                <a:srgbClr val="FF0000"/>
              </a:solidFill>
            </a:endParaRPr>
          </a:p>
          <a:p>
            <a:r>
              <a:rPr lang="zh-TW" altLang="en-US" sz="4000" dirty="0" smtClean="0"/>
              <a:t>學輔</a:t>
            </a:r>
            <a:r>
              <a:rPr lang="zh-TW" altLang="en-US" sz="4000" dirty="0" smtClean="0">
                <a:solidFill>
                  <a:srgbClr val="FF0000"/>
                </a:solidFill>
              </a:rPr>
              <a:t>補助</a:t>
            </a:r>
            <a:r>
              <a:rPr lang="zh-TW" altLang="en-US" sz="4000" dirty="0" smtClean="0"/>
              <a:t>款需於</a:t>
            </a:r>
            <a:r>
              <a:rPr lang="en-US" altLang="zh-TW" sz="4000" dirty="0" smtClean="0">
                <a:solidFill>
                  <a:srgbClr val="FF0000"/>
                </a:solidFill>
              </a:rPr>
              <a:t>111.11.31</a:t>
            </a:r>
            <a:r>
              <a:rPr lang="zh-TW" altLang="en-US" sz="4000" dirty="0" smtClean="0"/>
              <a:t>執行完畢</a:t>
            </a:r>
            <a:endParaRPr lang="en-US" altLang="zh-TW" sz="4000" dirty="0" smtClean="0"/>
          </a:p>
          <a:p>
            <a:r>
              <a:rPr lang="zh-TW" altLang="en-US" sz="4000" dirty="0"/>
              <a:t>學</a:t>
            </a:r>
            <a:r>
              <a:rPr lang="zh-TW" altLang="en-US" sz="4000" dirty="0" smtClean="0"/>
              <a:t>輔</a:t>
            </a:r>
            <a:r>
              <a:rPr lang="zh-TW" altLang="en-US" sz="4000" dirty="0" smtClean="0">
                <a:solidFill>
                  <a:srgbClr val="FF0000"/>
                </a:solidFill>
              </a:rPr>
              <a:t>配合</a:t>
            </a:r>
            <a:r>
              <a:rPr lang="zh-TW" altLang="en-US" sz="4000" dirty="0" smtClean="0"/>
              <a:t>款需於</a:t>
            </a:r>
            <a:r>
              <a:rPr lang="en-US" altLang="zh-TW" sz="4000" dirty="0" smtClean="0">
                <a:solidFill>
                  <a:srgbClr val="FF0000"/>
                </a:solidFill>
              </a:rPr>
              <a:t>111.12.30</a:t>
            </a:r>
            <a:r>
              <a:rPr lang="zh-TW" altLang="en-US" sz="4000" dirty="0" smtClean="0"/>
              <a:t>執行完畢</a:t>
            </a:r>
            <a:endParaRPr lang="en-US" altLang="zh-TW" sz="4000" dirty="0" smtClean="0"/>
          </a:p>
          <a:p>
            <a:pPr marL="0" indent="0">
              <a:buNone/>
            </a:pPr>
            <a:endParaRPr lang="zh-TW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2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4048" y="1196752"/>
            <a:ext cx="3960440" cy="54006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zh-TW" altLang="en-US" sz="2800" dirty="0"/>
              <a:t>學輔簽呈</a:t>
            </a:r>
            <a:r>
              <a:rPr lang="zh-TW" altLang="en-US" sz="2800" dirty="0" smtClean="0"/>
              <a:t>封面，檢查項目是否齊全請■</a:t>
            </a:r>
            <a:endParaRPr lang="en-US" altLang="zh-TW" sz="2800" dirty="0" smtClean="0"/>
          </a:p>
          <a:p>
            <a:r>
              <a:rPr lang="zh-TW" altLang="en-US" sz="2800" dirty="0"/>
              <a:t>校</a:t>
            </a:r>
            <a:r>
              <a:rPr lang="zh-TW" altLang="en-US" sz="2800" dirty="0" smtClean="0"/>
              <a:t>區</a:t>
            </a:r>
            <a:endParaRPr lang="en-US" altLang="zh-TW" sz="2800" dirty="0" smtClean="0"/>
          </a:p>
          <a:p>
            <a:r>
              <a:rPr lang="zh-TW" altLang="en-US" sz="2800" dirty="0"/>
              <a:t>學輔代碼</a:t>
            </a:r>
            <a:endParaRPr lang="en-US" altLang="zh-TW" sz="2800" dirty="0" smtClean="0"/>
          </a:p>
          <a:p>
            <a:r>
              <a:rPr lang="zh-TW" altLang="en-US" sz="2800" dirty="0" smtClean="0"/>
              <a:t>活動名稱</a:t>
            </a:r>
            <a:endParaRPr lang="en-US" altLang="zh-TW" sz="2800" dirty="0" smtClean="0"/>
          </a:p>
          <a:p>
            <a:r>
              <a:rPr lang="zh-TW" altLang="en-US" sz="2800" dirty="0" smtClean="0"/>
              <a:t>主辦單位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協辦單位</a:t>
            </a:r>
            <a:r>
              <a:rPr lang="en-US" altLang="zh-TW" sz="2800" dirty="0" smtClean="0"/>
              <a:t>)</a:t>
            </a:r>
          </a:p>
          <a:p>
            <a:r>
              <a:rPr lang="zh-TW" altLang="en-US" sz="2800" dirty="0" smtClean="0"/>
              <a:t>申請人</a:t>
            </a:r>
            <a:endParaRPr lang="en-US" altLang="zh-TW" sz="2800" dirty="0" smtClean="0"/>
          </a:p>
          <a:p>
            <a:r>
              <a:rPr lang="zh-TW" altLang="en-US" sz="2800" dirty="0"/>
              <a:t>申請</a:t>
            </a:r>
            <a:r>
              <a:rPr lang="zh-TW" altLang="en-US" sz="2800" dirty="0" smtClean="0"/>
              <a:t>日期</a:t>
            </a:r>
            <a:endParaRPr lang="en-US" altLang="zh-TW" sz="2800" dirty="0" smtClean="0"/>
          </a:p>
          <a:p>
            <a:pPr marL="0" indent="0" algn="ctr">
              <a:buNone/>
            </a:pPr>
            <a:r>
              <a:rPr lang="zh-TW" altLang="en-US" sz="2800" dirty="0" smtClean="0">
                <a:solidFill>
                  <a:srgbClr val="00B050"/>
                </a:solidFill>
              </a:rPr>
              <a:t>以上皆為必填</a:t>
            </a:r>
            <a:endParaRPr lang="zh-TW" altLang="en-US" sz="2800" dirty="0">
              <a:solidFill>
                <a:srgbClr val="00B05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52362" t="16401" r="14169" b="8934"/>
          <a:stretch/>
        </p:blipFill>
        <p:spPr>
          <a:xfrm>
            <a:off x="467544" y="404664"/>
            <a:ext cx="4331530" cy="543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1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03648" y="4293096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※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以上資訊請務必確實填寫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16832"/>
            <a:ext cx="838234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5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82537" y="1196753"/>
            <a:ext cx="4464496" cy="539619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200" dirty="0" smtClean="0"/>
              <a:t>‧</a:t>
            </a:r>
            <a:r>
              <a:rPr lang="zh-TW" altLang="en-US" sz="2200" dirty="0" smtClean="0"/>
              <a:t>活動名稱</a:t>
            </a:r>
            <a:r>
              <a:rPr lang="en-US" altLang="zh-TW" sz="2200" dirty="0" smtClean="0"/>
              <a:t>:</a:t>
            </a:r>
            <a:r>
              <a:rPr lang="zh-TW" altLang="en-US" sz="2200" dirty="0" smtClean="0"/>
              <a:t>社團活動幹訓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 smtClean="0">
                <a:solidFill>
                  <a:srgbClr val="FF0000"/>
                </a:solidFill>
              </a:rPr>
              <a:t>‧</a:t>
            </a:r>
            <a:r>
              <a:rPr lang="zh-TW" altLang="en-US" sz="2200" dirty="0" smtClean="0">
                <a:solidFill>
                  <a:srgbClr val="FF0000"/>
                </a:solidFill>
              </a:rPr>
              <a:t>活動目的</a:t>
            </a:r>
            <a:r>
              <a:rPr lang="en-US" altLang="zh-TW" sz="2200" dirty="0" smtClean="0">
                <a:solidFill>
                  <a:srgbClr val="FF0000"/>
                </a:solidFill>
              </a:rPr>
              <a:t>:</a:t>
            </a:r>
            <a:r>
              <a:rPr lang="zh-TW" altLang="en-US" sz="2200" b="1" dirty="0" smtClean="0">
                <a:solidFill>
                  <a:srgbClr val="FF0000"/>
                </a:solidFill>
              </a:rPr>
              <a:t>字數，至少</a:t>
            </a:r>
            <a:r>
              <a:rPr lang="en-US" altLang="zh-TW" sz="2200" b="1" dirty="0" smtClean="0">
                <a:solidFill>
                  <a:srgbClr val="FF0000"/>
                </a:solidFill>
              </a:rPr>
              <a:t>120</a:t>
            </a:r>
            <a:r>
              <a:rPr lang="zh-TW" altLang="en-US" sz="2200" b="1" dirty="0" smtClean="0">
                <a:solidFill>
                  <a:srgbClr val="FF0000"/>
                </a:solidFill>
              </a:rPr>
              <a:t>字以上</a:t>
            </a:r>
            <a:endParaRPr lang="en-US" altLang="zh-TW" sz="2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1800" dirty="0" smtClean="0"/>
              <a:t>‧</a:t>
            </a:r>
            <a:r>
              <a:rPr lang="zh-TW" altLang="en-US" sz="1800" dirty="0" smtClean="0"/>
              <a:t>活動日期</a:t>
            </a:r>
            <a:r>
              <a:rPr lang="en-US" altLang="zh-TW" sz="1800" dirty="0" smtClean="0"/>
              <a:t>:104</a:t>
            </a:r>
            <a:r>
              <a:rPr lang="zh-TW" altLang="en-US" sz="1800" dirty="0" smtClean="0"/>
              <a:t>年</a:t>
            </a:r>
            <a:r>
              <a:rPr lang="en-US" altLang="zh-TW" sz="1800" dirty="0" smtClean="0"/>
              <a:t>9</a:t>
            </a:r>
            <a:r>
              <a:rPr lang="zh-TW" altLang="en-US" sz="1800" dirty="0" smtClean="0"/>
              <a:t>月</a:t>
            </a:r>
            <a:r>
              <a:rPr lang="en-US" altLang="zh-TW" sz="1800" dirty="0"/>
              <a:t>7</a:t>
            </a:r>
            <a:r>
              <a:rPr lang="zh-TW" altLang="en-US" sz="1800" dirty="0" smtClean="0"/>
              <a:t>日</a:t>
            </a:r>
            <a:endParaRPr lang="en-US" altLang="zh-TW" sz="1800" dirty="0" smtClean="0"/>
          </a:p>
          <a:p>
            <a:pPr marL="0" indent="0">
              <a:buNone/>
            </a:pPr>
            <a:r>
              <a:rPr lang="en-US" altLang="zh-TW" sz="1800" dirty="0" smtClean="0"/>
              <a:t>‧</a:t>
            </a:r>
            <a:r>
              <a:rPr lang="zh-TW" altLang="en-US" sz="1800" dirty="0" smtClean="0"/>
              <a:t>活動時間</a:t>
            </a:r>
            <a:r>
              <a:rPr lang="en-US" altLang="zh-TW" sz="1800" dirty="0" smtClean="0"/>
              <a:t>:9:00-14:00</a:t>
            </a:r>
          </a:p>
          <a:p>
            <a:pPr marL="0" indent="0">
              <a:buNone/>
            </a:pPr>
            <a:r>
              <a:rPr lang="en-US" altLang="zh-TW" sz="1800" dirty="0" smtClean="0"/>
              <a:t>‧</a:t>
            </a:r>
            <a:r>
              <a:rPr lang="zh-TW" altLang="en-US" sz="1800" dirty="0" smtClean="0"/>
              <a:t>活動地點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活動中心</a:t>
            </a:r>
            <a:endParaRPr lang="en-US" altLang="zh-TW" sz="1800" dirty="0" smtClean="0"/>
          </a:p>
          <a:p>
            <a:pPr marL="0" indent="0">
              <a:buNone/>
            </a:pPr>
            <a:r>
              <a:rPr lang="en-US" altLang="zh-TW" sz="1800" dirty="0"/>
              <a:t>‧</a:t>
            </a:r>
            <a:r>
              <a:rPr lang="zh-TW" altLang="en-US" sz="1800" dirty="0"/>
              <a:t>活動</a:t>
            </a:r>
            <a:r>
              <a:rPr lang="zh-TW" altLang="en-US" sz="1800" dirty="0" smtClean="0"/>
              <a:t>人數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約</a:t>
            </a:r>
            <a:r>
              <a:rPr lang="en-US" altLang="zh-TW" sz="1800" dirty="0" smtClean="0"/>
              <a:t>200</a:t>
            </a:r>
            <a:r>
              <a:rPr lang="zh-TW" altLang="en-US" sz="1800" dirty="0" smtClean="0"/>
              <a:t>人</a:t>
            </a:r>
            <a:endParaRPr lang="en-US" altLang="zh-TW" sz="1800" dirty="0" smtClean="0"/>
          </a:p>
          <a:p>
            <a:pPr marL="0" indent="0">
              <a:buNone/>
            </a:pPr>
            <a:r>
              <a:rPr lang="en-US" altLang="zh-TW" sz="1800" dirty="0"/>
              <a:t>‧</a:t>
            </a:r>
            <a:r>
              <a:rPr lang="zh-TW" altLang="en-US" sz="1800" dirty="0" smtClean="0"/>
              <a:t>參加對象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社團夥伴</a:t>
            </a:r>
            <a:endParaRPr lang="en-US" altLang="zh-TW" sz="1800" dirty="0" smtClean="0"/>
          </a:p>
          <a:p>
            <a:pPr marL="0" indent="0">
              <a:buNone/>
            </a:pPr>
            <a:r>
              <a:rPr lang="en-US" altLang="zh-TW" sz="2200" dirty="0" smtClean="0">
                <a:solidFill>
                  <a:srgbClr val="FF0000"/>
                </a:solidFill>
              </a:rPr>
              <a:t>‧</a:t>
            </a:r>
            <a:r>
              <a:rPr lang="zh-TW" altLang="en-US" sz="2200" dirty="0" smtClean="0">
                <a:solidFill>
                  <a:srgbClr val="FF0000"/>
                </a:solidFill>
              </a:rPr>
              <a:t>活動內容</a:t>
            </a:r>
            <a:r>
              <a:rPr lang="en-US" altLang="zh-TW" sz="2200" dirty="0" smtClean="0">
                <a:solidFill>
                  <a:srgbClr val="FF0000"/>
                </a:solidFill>
              </a:rPr>
              <a:t>:</a:t>
            </a:r>
            <a:r>
              <a:rPr lang="zh-TW" altLang="en-US" sz="2200" dirty="0">
                <a:solidFill>
                  <a:srgbClr val="FF0000"/>
                </a:solidFill>
              </a:rPr>
              <a:t>字數，</a:t>
            </a:r>
            <a:r>
              <a:rPr lang="zh-TW" altLang="en-US" sz="2200" dirty="0" smtClean="0">
                <a:solidFill>
                  <a:srgbClr val="FF0000"/>
                </a:solidFill>
              </a:rPr>
              <a:t>至少</a:t>
            </a:r>
            <a:r>
              <a:rPr lang="en-US" altLang="zh-TW" sz="2200" dirty="0" smtClean="0">
                <a:solidFill>
                  <a:srgbClr val="FF0000"/>
                </a:solidFill>
              </a:rPr>
              <a:t>50</a:t>
            </a:r>
            <a:r>
              <a:rPr lang="zh-TW" altLang="en-US" sz="2200" dirty="0" smtClean="0">
                <a:solidFill>
                  <a:srgbClr val="FF0000"/>
                </a:solidFill>
              </a:rPr>
              <a:t>字</a:t>
            </a:r>
            <a:endParaRPr lang="en-US" altLang="zh-TW" sz="2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200" dirty="0">
                <a:solidFill>
                  <a:srgbClr val="FF0000"/>
                </a:solidFill>
              </a:rPr>
              <a:t>‧</a:t>
            </a:r>
            <a:r>
              <a:rPr lang="zh-TW" altLang="en-US" sz="2200" dirty="0" smtClean="0">
                <a:solidFill>
                  <a:srgbClr val="FF0000"/>
                </a:solidFill>
              </a:rPr>
              <a:t>活動方式</a:t>
            </a:r>
            <a:r>
              <a:rPr lang="en-US" altLang="zh-TW" sz="2200" dirty="0" smtClean="0">
                <a:solidFill>
                  <a:srgbClr val="FF0000"/>
                </a:solidFill>
              </a:rPr>
              <a:t>:</a:t>
            </a:r>
            <a:r>
              <a:rPr lang="zh-TW" altLang="en-US" sz="2200" dirty="0">
                <a:solidFill>
                  <a:srgbClr val="FF0000"/>
                </a:solidFill>
              </a:rPr>
              <a:t>字數，</a:t>
            </a:r>
            <a:r>
              <a:rPr lang="zh-TW" altLang="en-US" sz="2200" dirty="0" smtClean="0">
                <a:solidFill>
                  <a:srgbClr val="FF0000"/>
                </a:solidFill>
              </a:rPr>
              <a:t>至少</a:t>
            </a:r>
            <a:r>
              <a:rPr lang="en-US" altLang="zh-TW" sz="2200" dirty="0" smtClean="0">
                <a:solidFill>
                  <a:srgbClr val="FF0000"/>
                </a:solidFill>
              </a:rPr>
              <a:t>50</a:t>
            </a:r>
            <a:r>
              <a:rPr lang="zh-TW" altLang="en-US" sz="2200" dirty="0" smtClean="0">
                <a:solidFill>
                  <a:srgbClr val="FF0000"/>
                </a:solidFill>
              </a:rPr>
              <a:t>字</a:t>
            </a:r>
            <a:endParaRPr lang="en-US" altLang="zh-TW" sz="2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000" dirty="0" smtClean="0"/>
              <a:t>‧</a:t>
            </a:r>
            <a:r>
              <a:rPr lang="zh-TW" altLang="en-US" sz="2000" dirty="0" smtClean="0"/>
              <a:t>活動預算</a:t>
            </a:r>
            <a:r>
              <a:rPr lang="en-US" altLang="zh-TW" sz="2000" dirty="0" smtClean="0"/>
              <a:t>:</a:t>
            </a:r>
          </a:p>
          <a:p>
            <a:pPr marL="0" indent="0">
              <a:buNone/>
            </a:pPr>
            <a:r>
              <a:rPr lang="zh-TW" altLang="en-US" sz="2000" dirty="0" smtClean="0"/>
              <a:t>總計</a:t>
            </a:r>
            <a:r>
              <a:rPr lang="en-US" altLang="zh-TW" sz="2000" dirty="0" smtClean="0"/>
              <a:t>3</a:t>
            </a:r>
            <a:r>
              <a:rPr lang="zh-TW" altLang="en-US" sz="2000" dirty="0" smtClean="0"/>
              <a:t>萬元，由</a:t>
            </a:r>
            <a:r>
              <a:rPr lang="zh-TW" altLang="en-US" sz="2000" dirty="0" smtClean="0">
                <a:solidFill>
                  <a:srgbClr val="00B050"/>
                </a:solidFill>
              </a:rPr>
              <a:t>學輔配合款</a:t>
            </a:r>
            <a:r>
              <a:rPr lang="en-US" altLang="zh-TW" sz="2000" dirty="0" smtClean="0">
                <a:solidFill>
                  <a:srgbClr val="00B050"/>
                </a:solidFill>
              </a:rPr>
              <a:t>1-1-1-13</a:t>
            </a:r>
            <a:r>
              <a:rPr lang="zh-TW" altLang="en-US" sz="2000" dirty="0" smtClean="0">
                <a:solidFill>
                  <a:srgbClr val="00B050"/>
                </a:solidFill>
              </a:rPr>
              <a:t>項下支應</a:t>
            </a:r>
            <a:r>
              <a:rPr lang="en-US" altLang="zh-TW" sz="2000" dirty="0"/>
              <a:t>or</a:t>
            </a:r>
            <a:r>
              <a:rPr lang="en-US" altLang="zh-TW" sz="2000" dirty="0" smtClean="0">
                <a:solidFill>
                  <a:srgbClr val="00B050"/>
                </a:solidFill>
              </a:rPr>
              <a:t>2</a:t>
            </a:r>
            <a:r>
              <a:rPr lang="zh-TW" altLang="en-US" sz="2000" dirty="0" smtClean="0">
                <a:solidFill>
                  <a:srgbClr val="00B050"/>
                </a:solidFill>
              </a:rPr>
              <a:t>萬元</a:t>
            </a:r>
            <a:r>
              <a:rPr lang="zh-TW" altLang="en-US" sz="2000" dirty="0">
                <a:solidFill>
                  <a:srgbClr val="00B050"/>
                </a:solidFill>
              </a:rPr>
              <a:t>由學輔配合款</a:t>
            </a:r>
            <a:r>
              <a:rPr lang="en-US" altLang="zh-TW" sz="2000" dirty="0">
                <a:solidFill>
                  <a:srgbClr val="00B050"/>
                </a:solidFill>
              </a:rPr>
              <a:t>1-1-1-13</a:t>
            </a:r>
            <a:r>
              <a:rPr lang="zh-TW" altLang="en-US" sz="2000" dirty="0">
                <a:solidFill>
                  <a:srgbClr val="00B050"/>
                </a:solidFill>
              </a:rPr>
              <a:t>項下</a:t>
            </a:r>
            <a:r>
              <a:rPr lang="zh-TW" altLang="en-US" sz="2000" dirty="0" smtClean="0">
                <a:solidFill>
                  <a:srgbClr val="00B050"/>
                </a:solidFill>
              </a:rPr>
              <a:t>支應，</a:t>
            </a:r>
            <a:endParaRPr lang="en-US" altLang="zh-TW" sz="20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2200" dirty="0" smtClean="0">
                <a:solidFill>
                  <a:srgbClr val="FF0000"/>
                </a:solidFill>
              </a:rPr>
              <a:t>‧</a:t>
            </a:r>
            <a:r>
              <a:rPr lang="zh-TW" altLang="en-US" sz="2200" dirty="0" smtClean="0">
                <a:solidFill>
                  <a:srgbClr val="FF0000"/>
                </a:solidFill>
              </a:rPr>
              <a:t>預期成效</a:t>
            </a:r>
            <a:r>
              <a:rPr lang="en-US" altLang="zh-TW" sz="2200" dirty="0" smtClean="0">
                <a:solidFill>
                  <a:srgbClr val="FF0000"/>
                </a:solidFill>
              </a:rPr>
              <a:t>:</a:t>
            </a:r>
            <a:r>
              <a:rPr lang="zh-TW" altLang="en-US" sz="2200" b="1" dirty="0">
                <a:solidFill>
                  <a:srgbClr val="FF0000"/>
                </a:solidFill>
              </a:rPr>
              <a:t>字數，至少</a:t>
            </a:r>
            <a:r>
              <a:rPr lang="en-US" altLang="zh-TW" sz="2200" b="1" dirty="0">
                <a:solidFill>
                  <a:srgbClr val="FF0000"/>
                </a:solidFill>
              </a:rPr>
              <a:t>120</a:t>
            </a:r>
            <a:r>
              <a:rPr lang="zh-TW" altLang="en-US" sz="2200" b="1" dirty="0">
                <a:solidFill>
                  <a:srgbClr val="FF0000"/>
                </a:solidFill>
              </a:rPr>
              <a:t>字以上</a:t>
            </a:r>
            <a:endParaRPr lang="en-US" altLang="zh-TW" sz="2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2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zh-TW" altLang="en-US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3" t="18649" r="49507" b="30598"/>
          <a:stretch/>
        </p:blipFill>
        <p:spPr bwMode="auto">
          <a:xfrm>
            <a:off x="107504" y="980728"/>
            <a:ext cx="4320480" cy="56122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圖說文字 3"/>
          <p:cNvSpPr/>
          <p:nvPr/>
        </p:nvSpPr>
        <p:spPr>
          <a:xfrm rot="5400000">
            <a:off x="2483768" y="836714"/>
            <a:ext cx="648072" cy="1800200"/>
          </a:xfrm>
          <a:prstGeom prst="wedgeRectCallout">
            <a:avLst>
              <a:gd name="adj1" fmla="val 32006"/>
              <a:gd name="adj2" fmla="val 7059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907704" y="155679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70C0"/>
                </a:solidFill>
              </a:rPr>
              <a:t>為何要辦</a:t>
            </a:r>
            <a:r>
              <a:rPr lang="en-US" altLang="zh-TW" dirty="0" smtClean="0">
                <a:solidFill>
                  <a:srgbClr val="0070C0"/>
                </a:solidFill>
              </a:rPr>
              <a:t>?</a:t>
            </a:r>
            <a:r>
              <a:rPr lang="zh-TW" altLang="en-US" dirty="0" smtClean="0">
                <a:solidFill>
                  <a:srgbClr val="0070C0"/>
                </a:solidFill>
              </a:rPr>
              <a:t>意義</a:t>
            </a:r>
            <a:r>
              <a:rPr lang="en-US" altLang="zh-TW" dirty="0" smtClean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9" name="矩形圖說文字 8"/>
          <p:cNvSpPr/>
          <p:nvPr/>
        </p:nvSpPr>
        <p:spPr>
          <a:xfrm rot="5400000">
            <a:off x="2699792" y="2200328"/>
            <a:ext cx="648072" cy="1800200"/>
          </a:xfrm>
          <a:prstGeom prst="wedgeRectCallout">
            <a:avLst>
              <a:gd name="adj1" fmla="val -15026"/>
              <a:gd name="adj2" fmla="val 7943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2111287" y="291576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70C0"/>
                </a:solidFill>
              </a:rPr>
              <a:t>詳細的活動規劃</a:t>
            </a:r>
            <a:endParaRPr lang="en-US" altLang="zh-TW" dirty="0" smtClean="0">
              <a:solidFill>
                <a:srgbClr val="0070C0"/>
              </a:solidFill>
            </a:endParaRPr>
          </a:p>
        </p:txBody>
      </p:sp>
      <p:sp>
        <p:nvSpPr>
          <p:cNvPr id="11" name="矩形圖說文字 10"/>
          <p:cNvSpPr/>
          <p:nvPr/>
        </p:nvSpPr>
        <p:spPr>
          <a:xfrm rot="5400000">
            <a:off x="2442748" y="3251303"/>
            <a:ext cx="1062700" cy="1800200"/>
          </a:xfrm>
          <a:prstGeom prst="wedgeRectCallout">
            <a:avLst>
              <a:gd name="adj1" fmla="val 13656"/>
              <a:gd name="adj2" fmla="val 8458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2111287" y="3620052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70C0"/>
                </a:solidFill>
              </a:rPr>
              <a:t>依據活動內容規劃在詳述說明活動方式</a:t>
            </a:r>
            <a:endParaRPr lang="en-US" altLang="zh-TW" dirty="0" smtClean="0">
              <a:solidFill>
                <a:srgbClr val="0070C0"/>
              </a:solidFill>
            </a:endParaRPr>
          </a:p>
        </p:txBody>
      </p:sp>
      <p:sp>
        <p:nvSpPr>
          <p:cNvPr id="13" name="矩形圖說文字 12"/>
          <p:cNvSpPr/>
          <p:nvPr/>
        </p:nvSpPr>
        <p:spPr>
          <a:xfrm rot="5400000">
            <a:off x="2614057" y="4363432"/>
            <a:ext cx="648074" cy="1800200"/>
          </a:xfrm>
          <a:prstGeom prst="wedgeRectCallout">
            <a:avLst>
              <a:gd name="adj1" fmla="val 72902"/>
              <a:gd name="adj2" fmla="val 7943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2037994" y="4941238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70C0"/>
                </a:solidFill>
              </a:rPr>
              <a:t>總經費確實填寫及經費來源</a:t>
            </a:r>
            <a:endParaRPr lang="en-US" altLang="zh-TW" dirty="0" smtClean="0">
              <a:solidFill>
                <a:srgbClr val="0070C0"/>
              </a:solidFill>
            </a:endParaRPr>
          </a:p>
        </p:txBody>
      </p:sp>
      <p:sp>
        <p:nvSpPr>
          <p:cNvPr id="15" name="矩形圖說文字 14"/>
          <p:cNvSpPr/>
          <p:nvPr/>
        </p:nvSpPr>
        <p:spPr>
          <a:xfrm rot="5400000">
            <a:off x="2766457" y="5229199"/>
            <a:ext cx="648074" cy="1800200"/>
          </a:xfrm>
          <a:prstGeom prst="wedgeRectCallout">
            <a:avLst>
              <a:gd name="adj1" fmla="val 27915"/>
              <a:gd name="adj2" fmla="val 8605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2190394" y="5807005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70C0"/>
                </a:solidFill>
              </a:rPr>
              <a:t>辦理活動，預計達成的目標</a:t>
            </a:r>
            <a:endParaRPr lang="en-US" altLang="zh-TW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76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3" t="22166" r="21157" b="21507"/>
          <a:stretch/>
        </p:blipFill>
        <p:spPr bwMode="auto">
          <a:xfrm>
            <a:off x="179512" y="1124744"/>
            <a:ext cx="5472608" cy="53543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5796136" y="1124744"/>
            <a:ext cx="3347864" cy="554020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200" dirty="0"/>
              <a:t>‧</a:t>
            </a:r>
            <a:r>
              <a:rPr lang="zh-TW" altLang="en-US" sz="2200" dirty="0"/>
              <a:t>學輔願景、工作</a:t>
            </a:r>
            <a:r>
              <a:rPr lang="zh-TW" altLang="en-US" sz="2200" dirty="0" smtClean="0"/>
              <a:t>項目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zh-TW" altLang="en-US" sz="2200" dirty="0" smtClean="0">
                <a:solidFill>
                  <a:srgbClr val="FF0000"/>
                </a:solidFill>
              </a:rPr>
              <a:t>→</a:t>
            </a:r>
            <a:r>
              <a:rPr lang="zh-TW" altLang="en-US" sz="2200" dirty="0">
                <a:solidFill>
                  <a:srgbClr val="FF0000"/>
                </a:solidFill>
              </a:rPr>
              <a:t>參考課指組</a:t>
            </a:r>
            <a:r>
              <a:rPr lang="zh-TW" altLang="en-US" sz="2200" dirty="0" smtClean="0">
                <a:solidFill>
                  <a:srgbClr val="FF0000"/>
                </a:solidFill>
              </a:rPr>
              <a:t>網頁</a:t>
            </a:r>
            <a:endParaRPr lang="en-US" altLang="zh-TW" sz="2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2200" dirty="0" smtClean="0">
                <a:solidFill>
                  <a:srgbClr val="FF0000"/>
                </a:solidFill>
              </a:rPr>
              <a:t>→學</a:t>
            </a:r>
            <a:r>
              <a:rPr lang="zh-TW" altLang="en-US" sz="2200" dirty="0">
                <a:solidFill>
                  <a:srgbClr val="FF0000"/>
                </a:solidFill>
              </a:rPr>
              <a:t>輔經費專區</a:t>
            </a:r>
            <a:endParaRPr lang="en-US" altLang="zh-TW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200" dirty="0"/>
              <a:t>‧</a:t>
            </a:r>
            <a:r>
              <a:rPr lang="zh-TW" altLang="en-US" sz="2200" dirty="0"/>
              <a:t>學輔項目及代碼</a:t>
            </a:r>
            <a:endParaRPr lang="en-US" altLang="zh-TW" sz="2200" dirty="0"/>
          </a:p>
          <a:p>
            <a:pPr marL="0" indent="0">
              <a:buNone/>
            </a:pPr>
            <a:r>
              <a:rPr lang="zh-TW" altLang="en-US" sz="2200" dirty="0">
                <a:solidFill>
                  <a:srgbClr val="FF0000"/>
                </a:solidFill>
              </a:rPr>
              <a:t>→參考課指組</a:t>
            </a:r>
            <a:r>
              <a:rPr lang="zh-TW" altLang="en-US" sz="2200" dirty="0" smtClean="0">
                <a:solidFill>
                  <a:srgbClr val="FF0000"/>
                </a:solidFill>
              </a:rPr>
              <a:t>網頁</a:t>
            </a:r>
            <a:endParaRPr lang="en-US" altLang="zh-TW" sz="2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2200" dirty="0" smtClean="0">
                <a:solidFill>
                  <a:srgbClr val="FF0000"/>
                </a:solidFill>
              </a:rPr>
              <a:t>→學</a:t>
            </a:r>
            <a:r>
              <a:rPr lang="zh-TW" altLang="en-US" sz="2200" dirty="0">
                <a:solidFill>
                  <a:srgbClr val="FF0000"/>
                </a:solidFill>
              </a:rPr>
              <a:t>輔經費</a:t>
            </a:r>
            <a:r>
              <a:rPr lang="zh-TW" altLang="en-US" sz="2200" dirty="0" smtClean="0">
                <a:solidFill>
                  <a:srgbClr val="FF0000"/>
                </a:solidFill>
              </a:rPr>
              <a:t>專區</a:t>
            </a:r>
            <a:endParaRPr lang="en-US" altLang="zh-TW" sz="2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2200" dirty="0" smtClean="0">
                <a:solidFill>
                  <a:srgbClr val="FF0000"/>
                </a:solidFill>
              </a:rPr>
              <a:t>→點選以執行預算情形表</a:t>
            </a:r>
            <a:endParaRPr lang="en-US" altLang="zh-TW" sz="2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200" dirty="0" smtClean="0"/>
              <a:t>‧</a:t>
            </a:r>
            <a:r>
              <a:rPr lang="zh-TW" altLang="en-US" sz="2200" dirty="0" smtClean="0"/>
              <a:t>經費支出摘要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zh-TW" altLang="en-US" sz="2200" dirty="0">
                <a:solidFill>
                  <a:srgbClr val="FF0000"/>
                </a:solidFill>
              </a:rPr>
              <a:t>→詳細填寫</a:t>
            </a:r>
            <a:r>
              <a:rPr lang="zh-TW" altLang="en-US" sz="2200" dirty="0" smtClean="0">
                <a:solidFill>
                  <a:srgbClr val="FF0000"/>
                </a:solidFill>
              </a:rPr>
              <a:t>欲支出項目</a:t>
            </a:r>
            <a:endParaRPr lang="en-US" altLang="zh-TW" sz="2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2200" dirty="0" smtClean="0">
                <a:solidFill>
                  <a:srgbClr val="FF0000"/>
                </a:solidFill>
              </a:rPr>
              <a:t>→說明，經費來源及明細</a:t>
            </a:r>
            <a:endParaRPr lang="en-US" altLang="zh-TW" sz="2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200" dirty="0" smtClean="0">
                <a:solidFill>
                  <a:srgbClr val="00B050"/>
                </a:solidFill>
              </a:rPr>
              <a:t>Ex:</a:t>
            </a:r>
            <a:r>
              <a:rPr lang="zh-TW" altLang="en-US" sz="2200" dirty="0" smtClean="0">
                <a:solidFill>
                  <a:srgbClr val="00B050"/>
                </a:solidFill>
              </a:rPr>
              <a:t>文具用品，說明詳細註記</a:t>
            </a:r>
            <a:r>
              <a:rPr lang="en-US" altLang="zh-TW" sz="2200" dirty="0" smtClean="0">
                <a:solidFill>
                  <a:srgbClr val="00B050"/>
                </a:solidFill>
              </a:rPr>
              <a:t>(</a:t>
            </a:r>
            <a:r>
              <a:rPr lang="zh-TW" altLang="en-US" sz="2200" dirty="0" smtClean="0">
                <a:solidFill>
                  <a:srgbClr val="00B050"/>
                </a:solidFill>
              </a:rPr>
              <a:t>筆、膠水、</a:t>
            </a:r>
            <a:r>
              <a:rPr lang="en-US" altLang="zh-TW" sz="2200" dirty="0" smtClean="0">
                <a:solidFill>
                  <a:srgbClr val="00B050"/>
                </a:solidFill>
              </a:rPr>
              <a:t>A4</a:t>
            </a:r>
            <a:r>
              <a:rPr lang="zh-TW" altLang="en-US" sz="2200" dirty="0" smtClean="0">
                <a:solidFill>
                  <a:srgbClr val="00B050"/>
                </a:solidFill>
              </a:rPr>
              <a:t>紙</a:t>
            </a:r>
            <a:r>
              <a:rPr lang="en-US" altLang="zh-TW" sz="2200" dirty="0" smtClean="0">
                <a:solidFill>
                  <a:srgbClr val="00B050"/>
                </a:solidFill>
              </a:rPr>
              <a:t>)</a:t>
            </a:r>
            <a:endParaRPr lang="en-US" altLang="zh-TW" sz="22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9212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9" t="27185" r="17935" b="11314"/>
          <a:stretch/>
        </p:blipFill>
        <p:spPr bwMode="auto">
          <a:xfrm>
            <a:off x="221904" y="980728"/>
            <a:ext cx="8964488" cy="55222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圖說文字 6"/>
          <p:cNvSpPr/>
          <p:nvPr/>
        </p:nvSpPr>
        <p:spPr>
          <a:xfrm rot="5400000">
            <a:off x="5721328" y="1707302"/>
            <a:ext cx="599407" cy="2718557"/>
          </a:xfrm>
          <a:prstGeom prst="wedgeRectCallout">
            <a:avLst>
              <a:gd name="adj1" fmla="val -125767"/>
              <a:gd name="adj2" fmla="val 2226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4788024" y="285293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70C0"/>
                </a:solidFill>
              </a:rPr>
              <a:t>詳細說明活動流程安排</a:t>
            </a:r>
            <a:endParaRPr lang="en-US" altLang="zh-TW" dirty="0" smtClean="0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015548" y="4286291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B050"/>
                </a:solidFill>
              </a:rPr>
              <a:t>10:00</a:t>
            </a:r>
            <a:endParaRPr lang="zh-TW" altLang="en-US" dirty="0">
              <a:solidFill>
                <a:srgbClr val="00B05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2267744" y="4286291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B050"/>
                </a:solidFill>
              </a:rPr>
              <a:t>簽到</a:t>
            </a:r>
            <a:endParaRPr lang="zh-TW" altLang="en-US" dirty="0">
              <a:solidFill>
                <a:srgbClr val="00B050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563888" y="4286291"/>
            <a:ext cx="1097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B050"/>
                </a:solidFill>
              </a:rPr>
              <a:t>王小明</a:t>
            </a:r>
            <a:endParaRPr lang="zh-TW" altLang="en-US" dirty="0">
              <a:solidFill>
                <a:srgbClr val="00B05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923162" y="4286291"/>
            <a:ext cx="339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B050"/>
                </a:solidFill>
              </a:rPr>
              <a:t>準備簽到處、簽到表、筆</a:t>
            </a:r>
            <a:endParaRPr lang="zh-TW" altLang="en-US" dirty="0">
              <a:solidFill>
                <a:srgbClr val="00B05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221904" y="4286291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B050"/>
                </a:solidFill>
              </a:rPr>
              <a:t>9/6</a:t>
            </a:r>
            <a:endParaRPr lang="zh-TW" altLang="en-US" dirty="0">
              <a:solidFill>
                <a:srgbClr val="00B05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2239671" y="974007"/>
            <a:ext cx="201622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科技大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</a:p>
        </p:txBody>
      </p:sp>
    </p:spTree>
    <p:extLst>
      <p:ext uri="{BB962C8B-B14F-4D97-AF65-F5344CB8AC3E}">
        <p14:creationId xmlns:p14="http://schemas.microsoft.com/office/powerpoint/2010/main" val="229758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9" t="20911" r="30326" b="18446"/>
          <a:stretch/>
        </p:blipFill>
        <p:spPr bwMode="auto">
          <a:xfrm>
            <a:off x="179511" y="1089180"/>
            <a:ext cx="6347791" cy="52921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圖說文字 4"/>
          <p:cNvSpPr/>
          <p:nvPr/>
        </p:nvSpPr>
        <p:spPr>
          <a:xfrm rot="5400000">
            <a:off x="7123010" y="3027682"/>
            <a:ext cx="1422984" cy="2403988"/>
          </a:xfrm>
          <a:prstGeom prst="wedgeRectCallout">
            <a:avLst>
              <a:gd name="adj1" fmla="val 21310"/>
              <a:gd name="adj2" fmla="val 7575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588224" y="3518184"/>
            <a:ext cx="24783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左邊，</a:t>
            </a:r>
            <a:r>
              <a:rPr lang="en-US" altLang="zh-TW" dirty="0" smtClean="0"/>
              <a:t>1-7</a:t>
            </a:r>
            <a:r>
              <a:rPr lang="zh-TW" altLang="en-US" dirty="0" smtClean="0"/>
              <a:t>項</a:t>
            </a:r>
            <a:endParaRPr lang="en-US" altLang="zh-TW" dirty="0" smtClean="0"/>
          </a:p>
          <a:p>
            <a:r>
              <a:rPr lang="zh-TW" altLang="en-US" dirty="0"/>
              <a:t>可</a:t>
            </a:r>
            <a:r>
              <a:rPr lang="zh-TW" altLang="en-US" dirty="0" smtClean="0"/>
              <a:t>參考</a:t>
            </a:r>
            <a:r>
              <a:rPr lang="zh-TW" altLang="en-US" dirty="0">
                <a:solidFill>
                  <a:srgbClr val="0070C0"/>
                </a:solidFill>
              </a:rPr>
              <a:t>附件一</a:t>
            </a:r>
            <a:r>
              <a:rPr lang="zh-TW" altLang="en-US" dirty="0" smtClean="0"/>
              <a:t>填寫</a:t>
            </a:r>
            <a:endParaRPr lang="en-US" altLang="zh-TW" dirty="0" smtClean="0"/>
          </a:p>
          <a:p>
            <a:r>
              <a:rPr lang="zh-TW" altLang="en-US" dirty="0">
                <a:solidFill>
                  <a:srgbClr val="0070C0"/>
                </a:solidFill>
              </a:rPr>
              <a:t>報名表</a:t>
            </a:r>
            <a:r>
              <a:rPr lang="zh-TW" altLang="en-US" dirty="0" smtClean="0"/>
              <a:t>，參加社員</a:t>
            </a:r>
            <a:r>
              <a:rPr lang="zh-TW" altLang="en-US" dirty="0">
                <a:solidFill>
                  <a:srgbClr val="0070C0"/>
                </a:solidFill>
              </a:rPr>
              <a:t>須填寫</a:t>
            </a:r>
            <a:endParaRPr lang="en-US" altLang="zh-TW" dirty="0">
              <a:solidFill>
                <a:srgbClr val="0070C0"/>
              </a:solidFill>
            </a:endParaRPr>
          </a:p>
          <a:p>
            <a:endParaRPr lang="en-US" altLang="zh-TW" dirty="0" smtClean="0"/>
          </a:p>
        </p:txBody>
      </p:sp>
      <p:sp>
        <p:nvSpPr>
          <p:cNvPr id="7" name="矩形 6"/>
          <p:cNvSpPr/>
          <p:nvPr/>
        </p:nvSpPr>
        <p:spPr>
          <a:xfrm>
            <a:off x="2051720" y="1340768"/>
            <a:ext cx="201622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科技大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</a:p>
        </p:txBody>
      </p:sp>
    </p:spTree>
    <p:extLst>
      <p:ext uri="{BB962C8B-B14F-4D97-AF65-F5344CB8AC3E}">
        <p14:creationId xmlns:p14="http://schemas.microsoft.com/office/powerpoint/2010/main" val="127304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63588" y="1450370"/>
            <a:ext cx="7560840" cy="2301240"/>
          </a:xfrm>
        </p:spPr>
        <p:txBody>
          <a:bodyPr>
            <a:normAutofit/>
          </a:bodyPr>
          <a:lstStyle/>
          <a:p>
            <a:pPr lvl="0" algn="l"/>
            <a:r>
              <a:rPr lang="zh-TW" altLang="zh-TW" sz="3600" dirty="0">
                <a:effectLst/>
              </a:rPr>
              <a:t>學務處首頁</a:t>
            </a:r>
            <a:r>
              <a:rPr lang="en-US" altLang="zh-TW" sz="3600" dirty="0">
                <a:effectLst/>
              </a:rPr>
              <a:t>→</a:t>
            </a:r>
            <a:r>
              <a:rPr lang="zh-TW" altLang="zh-TW" sz="3600" dirty="0">
                <a:effectLst/>
              </a:rPr>
              <a:t>課指組</a:t>
            </a:r>
            <a:r>
              <a:rPr lang="en-US" altLang="zh-TW" sz="3600" dirty="0">
                <a:effectLst/>
              </a:rPr>
              <a:t>→</a:t>
            </a:r>
            <a:r>
              <a:rPr lang="zh-TW" altLang="zh-TW" sz="3600" dirty="0">
                <a:effectLst/>
              </a:rPr>
              <a:t>學輔</a:t>
            </a:r>
            <a:r>
              <a:rPr lang="zh-TW" altLang="zh-TW" sz="3600" dirty="0" smtClean="0">
                <a:effectLst/>
              </a:rPr>
              <a:t>經費</a:t>
            </a:r>
            <a:r>
              <a:rPr lang="zh-TW" altLang="en-US" sz="3600" dirty="0" smtClean="0">
                <a:effectLst/>
              </a:rPr>
              <a:t>相關</a:t>
            </a:r>
            <a:r>
              <a:rPr lang="en-US" altLang="zh-TW" sz="3600" dirty="0" smtClean="0">
                <a:effectLst/>
              </a:rPr>
              <a:t>→ 111</a:t>
            </a:r>
            <a:r>
              <a:rPr lang="zh-TW" altLang="zh-TW" sz="3600" dirty="0" smtClean="0">
                <a:effectLst/>
              </a:rPr>
              <a:t>年度</a:t>
            </a:r>
            <a:r>
              <a:rPr lang="en-US" altLang="zh-TW" sz="3600" dirty="0">
                <a:effectLst/>
              </a:rPr>
              <a:t>(</a:t>
            </a:r>
            <a:r>
              <a:rPr lang="zh-TW" altLang="zh-TW" sz="3600" dirty="0">
                <a:effectLst/>
              </a:rPr>
              <a:t>執行情形</a:t>
            </a:r>
            <a:r>
              <a:rPr lang="en-US" altLang="zh-TW" sz="3600" dirty="0">
                <a:effectLst/>
              </a:rPr>
              <a:t>)</a:t>
            </a:r>
            <a:r>
              <a:rPr lang="zh-TW" altLang="zh-TW" dirty="0">
                <a:effectLst/>
              </a:rPr>
              <a:t/>
            </a:r>
            <a:br>
              <a:rPr lang="zh-TW" altLang="zh-TW" dirty="0">
                <a:effectLst/>
              </a:rPr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692696"/>
            <a:ext cx="6768752" cy="67248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l"/>
            <a:r>
              <a:rPr lang="zh-TW" altLang="zh-TW" sz="3600" b="1" dirty="0" smtClean="0"/>
              <a:t>查詢欲</a:t>
            </a:r>
            <a:r>
              <a:rPr lang="zh-TW" altLang="zh-TW" sz="3600" b="1" dirty="0"/>
              <a:t>舉辦之活動及學輔款</a:t>
            </a:r>
            <a:r>
              <a:rPr lang="zh-TW" altLang="zh-TW" sz="3600" b="1" dirty="0" smtClean="0"/>
              <a:t>金額</a:t>
            </a:r>
            <a:endParaRPr lang="zh-TW" altLang="en-US" sz="2800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512" t="7300" r="22438" b="14584"/>
          <a:stretch/>
        </p:blipFill>
        <p:spPr>
          <a:xfrm>
            <a:off x="1403648" y="2924944"/>
            <a:ext cx="6480720" cy="374441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03648" y="6165304"/>
            <a:ext cx="1296144" cy="22440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4139952" y="5301208"/>
            <a:ext cx="1296144" cy="50405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7597018">
            <a:off x="4234840" y="3713883"/>
            <a:ext cx="3799502" cy="7830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向右箭號 7"/>
          <p:cNvSpPr/>
          <p:nvPr/>
        </p:nvSpPr>
        <p:spPr>
          <a:xfrm rot="6625886">
            <a:off x="1054982" y="4423549"/>
            <a:ext cx="3405839" cy="14407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79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0" t="20165" r="30606" b="16205"/>
          <a:stretch/>
        </p:blipFill>
        <p:spPr bwMode="auto">
          <a:xfrm>
            <a:off x="107504" y="1016731"/>
            <a:ext cx="6192688" cy="54726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圖說文字 4"/>
          <p:cNvSpPr/>
          <p:nvPr/>
        </p:nvSpPr>
        <p:spPr>
          <a:xfrm rot="5400000">
            <a:off x="6502354" y="2551042"/>
            <a:ext cx="2376264" cy="2403988"/>
          </a:xfrm>
          <a:prstGeom prst="wedgeRectCallout">
            <a:avLst>
              <a:gd name="adj1" fmla="val 21310"/>
              <a:gd name="adj2" fmla="val 7575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488492" y="3212976"/>
            <a:ext cx="24340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左邊，</a:t>
            </a:r>
            <a:r>
              <a:rPr lang="en-US" altLang="zh-TW" dirty="0" smtClean="0"/>
              <a:t>1-7</a:t>
            </a:r>
            <a:r>
              <a:rPr lang="zh-TW" altLang="en-US" dirty="0" smtClean="0"/>
              <a:t>項</a:t>
            </a:r>
            <a:endParaRPr lang="en-US" altLang="zh-TW" dirty="0" smtClean="0"/>
          </a:p>
          <a:p>
            <a:r>
              <a:rPr lang="zh-TW" altLang="en-US" dirty="0"/>
              <a:t>可</a:t>
            </a:r>
            <a:r>
              <a:rPr lang="zh-TW" altLang="en-US" dirty="0" smtClean="0"/>
              <a:t>參考</a:t>
            </a:r>
            <a:r>
              <a:rPr lang="zh-TW" altLang="en-US" dirty="0">
                <a:solidFill>
                  <a:srgbClr val="0070C0"/>
                </a:solidFill>
              </a:rPr>
              <a:t>附件一</a:t>
            </a:r>
            <a:r>
              <a:rPr lang="zh-TW" altLang="en-US" dirty="0" smtClean="0"/>
              <a:t>填寫</a:t>
            </a:r>
            <a:endParaRPr lang="en-US" altLang="zh-TW" dirty="0" smtClean="0"/>
          </a:p>
          <a:p>
            <a:r>
              <a:rPr lang="zh-TW" altLang="en-US" dirty="0">
                <a:solidFill>
                  <a:srgbClr val="0070C0"/>
                </a:solidFill>
              </a:rPr>
              <a:t>報名表</a:t>
            </a:r>
            <a:r>
              <a:rPr lang="zh-TW" altLang="en-US" dirty="0" smtClean="0"/>
              <a:t>，參加社員</a:t>
            </a:r>
            <a:r>
              <a:rPr lang="zh-TW" altLang="en-US" dirty="0">
                <a:solidFill>
                  <a:srgbClr val="0070C0"/>
                </a:solidFill>
              </a:rPr>
              <a:t>須</a:t>
            </a:r>
            <a:r>
              <a:rPr lang="zh-TW" altLang="en-US" dirty="0" smtClean="0">
                <a:solidFill>
                  <a:srgbClr val="0070C0"/>
                </a:solidFill>
              </a:rPr>
              <a:t>填寫。</a:t>
            </a:r>
            <a:endParaRPr lang="en-US" altLang="zh-TW" dirty="0" smtClean="0">
              <a:solidFill>
                <a:srgbClr val="0070C0"/>
              </a:solidFill>
            </a:endParaRPr>
          </a:p>
          <a:p>
            <a:endParaRPr lang="en-US" altLang="zh-TW" dirty="0" smtClean="0">
              <a:solidFill>
                <a:srgbClr val="0070C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835696" y="1556792"/>
            <a:ext cx="201622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科技大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</a:p>
        </p:txBody>
      </p:sp>
    </p:spTree>
    <p:extLst>
      <p:ext uri="{BB962C8B-B14F-4D97-AF65-F5344CB8AC3E}">
        <p14:creationId xmlns:p14="http://schemas.microsoft.com/office/powerpoint/2010/main" val="370207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27602" r="22173" b="16216"/>
          <a:stretch/>
        </p:blipFill>
        <p:spPr bwMode="auto">
          <a:xfrm>
            <a:off x="728667" y="1124744"/>
            <a:ext cx="7659757" cy="53406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619672" y="1484784"/>
            <a:ext cx="288032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科技大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</a:p>
        </p:txBody>
      </p:sp>
      <p:sp>
        <p:nvSpPr>
          <p:cNvPr id="4" name="矩形 3"/>
          <p:cNvSpPr/>
          <p:nvPr/>
        </p:nvSpPr>
        <p:spPr>
          <a:xfrm>
            <a:off x="2123728" y="1484784"/>
            <a:ext cx="201622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科技大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</a:p>
        </p:txBody>
      </p:sp>
    </p:spTree>
    <p:extLst>
      <p:ext uri="{BB962C8B-B14F-4D97-AF65-F5344CB8AC3E}">
        <p14:creationId xmlns:p14="http://schemas.microsoft.com/office/powerpoint/2010/main" val="349287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4" t="19377" r="17609" b="15240"/>
          <a:stretch/>
        </p:blipFill>
        <p:spPr bwMode="auto">
          <a:xfrm>
            <a:off x="254117" y="989599"/>
            <a:ext cx="5832648" cy="5616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圖說文字 4"/>
          <p:cNvSpPr/>
          <p:nvPr/>
        </p:nvSpPr>
        <p:spPr>
          <a:xfrm rot="5400000">
            <a:off x="6802870" y="810366"/>
            <a:ext cx="1631216" cy="2403988"/>
          </a:xfrm>
          <a:prstGeom prst="wedgeRectCallout">
            <a:avLst>
              <a:gd name="adj1" fmla="val 21310"/>
              <a:gd name="adj2" fmla="val 7575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372200" y="1196752"/>
            <a:ext cx="24783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1.</a:t>
            </a:r>
            <a:r>
              <a:rPr lang="zh-TW" altLang="en-US" sz="2400" dirty="0" smtClean="0"/>
              <a:t>資訊確實填寫</a:t>
            </a:r>
            <a:endParaRPr lang="en-US" altLang="zh-TW" sz="2400" dirty="0" smtClean="0"/>
          </a:p>
          <a:p>
            <a:r>
              <a:rPr lang="en-US" altLang="zh-TW" sz="2400" dirty="0" smtClean="0"/>
              <a:t>2.</a:t>
            </a:r>
            <a:r>
              <a:rPr lang="zh-TW" altLang="en-US" sz="2400" dirty="0" smtClean="0"/>
              <a:t>可事先將班級、姓名用電腦繕打</a:t>
            </a:r>
            <a:endParaRPr lang="en-US" altLang="zh-TW" sz="2400" dirty="0" smtClean="0"/>
          </a:p>
          <a:p>
            <a:pPr algn="ctr"/>
            <a:r>
              <a:rPr lang="en-US" altLang="zh-TW" sz="2800" dirty="0" smtClean="0">
                <a:solidFill>
                  <a:srgbClr val="FF0000"/>
                </a:solidFill>
              </a:rPr>
              <a:t>※</a:t>
            </a:r>
            <a:r>
              <a:rPr lang="zh-TW" altLang="en-US" sz="2800" dirty="0" smtClean="0">
                <a:solidFill>
                  <a:srgbClr val="FF0000"/>
                </a:solidFill>
              </a:rPr>
              <a:t>請勿代簽</a:t>
            </a:r>
            <a:endParaRPr lang="en-US" altLang="zh-TW" sz="2800" dirty="0" smtClean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3608" y="980728"/>
            <a:ext cx="2126833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科技大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</a:p>
        </p:txBody>
      </p:sp>
    </p:spTree>
    <p:extLst>
      <p:ext uri="{BB962C8B-B14F-4D97-AF65-F5344CB8AC3E}">
        <p14:creationId xmlns:p14="http://schemas.microsoft.com/office/powerpoint/2010/main" val="42849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6" t="17892" r="24701" b="5600"/>
          <a:stretch/>
        </p:blipFill>
        <p:spPr bwMode="auto">
          <a:xfrm>
            <a:off x="251520" y="404664"/>
            <a:ext cx="6192688" cy="62646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圖說文字 4"/>
          <p:cNvSpPr/>
          <p:nvPr/>
        </p:nvSpPr>
        <p:spPr>
          <a:xfrm rot="5400000">
            <a:off x="7280888" y="1656216"/>
            <a:ext cx="486880" cy="1872208"/>
          </a:xfrm>
          <a:prstGeom prst="wedgeRectCallout">
            <a:avLst>
              <a:gd name="adj1" fmla="val -11352"/>
              <a:gd name="adj2" fmla="val 6803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588224" y="2422629"/>
            <a:ext cx="2478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參考</a:t>
            </a:r>
            <a:r>
              <a:rPr lang="zh-TW" altLang="en-US" dirty="0">
                <a:solidFill>
                  <a:srgbClr val="0070C0"/>
                </a:solidFill>
              </a:rPr>
              <a:t>附件一</a:t>
            </a:r>
            <a:r>
              <a:rPr lang="zh-TW" altLang="en-US" dirty="0" smtClean="0"/>
              <a:t>填寫</a:t>
            </a:r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7" name="矩形圖說文字 6"/>
          <p:cNvSpPr/>
          <p:nvPr/>
        </p:nvSpPr>
        <p:spPr>
          <a:xfrm rot="5400000">
            <a:off x="6867862" y="612295"/>
            <a:ext cx="865837" cy="2031270"/>
          </a:xfrm>
          <a:prstGeom prst="wedgeRectCallout">
            <a:avLst>
              <a:gd name="adj1" fmla="val -25127"/>
              <a:gd name="adj2" fmla="val 6907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6285146" y="1268760"/>
            <a:ext cx="2175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左邊欄位</a:t>
            </a:r>
            <a:endParaRPr lang="en-US" altLang="zh-TW" dirty="0" smtClean="0"/>
          </a:p>
          <a:p>
            <a:r>
              <a:rPr lang="zh-TW" altLang="en-US" dirty="0" smtClean="0"/>
              <a:t>請填寫實際情形</a:t>
            </a:r>
            <a:endParaRPr lang="en-US" altLang="zh-TW" dirty="0" smtClean="0"/>
          </a:p>
        </p:txBody>
      </p:sp>
      <p:sp>
        <p:nvSpPr>
          <p:cNvPr id="10" name="矩形圖說文字 9"/>
          <p:cNvSpPr/>
          <p:nvPr/>
        </p:nvSpPr>
        <p:spPr>
          <a:xfrm rot="5400000">
            <a:off x="7090274" y="2989102"/>
            <a:ext cx="997080" cy="2031270"/>
          </a:xfrm>
          <a:prstGeom prst="wedgeRectCallout">
            <a:avLst>
              <a:gd name="adj1" fmla="val -25127"/>
              <a:gd name="adj2" fmla="val 6907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6573179" y="3579945"/>
            <a:ext cx="21752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請詳細填寫實際活動內容及過程，</a:t>
            </a:r>
            <a:r>
              <a:rPr lang="zh-TW" altLang="en-US" dirty="0" smtClean="0">
                <a:solidFill>
                  <a:srgbClr val="FF0000"/>
                </a:solidFill>
              </a:rPr>
              <a:t>字數</a:t>
            </a:r>
            <a:r>
              <a:rPr lang="en-US" altLang="zh-TW" dirty="0" smtClean="0">
                <a:solidFill>
                  <a:srgbClr val="FF0000"/>
                </a:solidFill>
              </a:rPr>
              <a:t>100</a:t>
            </a:r>
            <a:r>
              <a:rPr lang="zh-TW" altLang="en-US" dirty="0" smtClean="0">
                <a:solidFill>
                  <a:srgbClr val="FF0000"/>
                </a:solidFill>
              </a:rPr>
              <a:t>字以上</a:t>
            </a:r>
            <a:endParaRPr lang="en-US" altLang="zh-TW" dirty="0" smtClean="0">
              <a:solidFill>
                <a:srgbClr val="FF0000"/>
              </a:solidFill>
            </a:endParaRPr>
          </a:p>
        </p:txBody>
      </p:sp>
      <p:sp>
        <p:nvSpPr>
          <p:cNvPr id="12" name="矩形圖說文字 11"/>
          <p:cNvSpPr/>
          <p:nvPr/>
        </p:nvSpPr>
        <p:spPr>
          <a:xfrm rot="5400000">
            <a:off x="7174895" y="4779884"/>
            <a:ext cx="620198" cy="1518829"/>
          </a:xfrm>
          <a:prstGeom prst="wedgeRectCallout">
            <a:avLst>
              <a:gd name="adj1" fmla="val -25127"/>
              <a:gd name="adj2" fmla="val 6907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6725579" y="5302948"/>
            <a:ext cx="1590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</a:rPr>
              <a:t>務</a:t>
            </a:r>
            <a:r>
              <a:rPr lang="zh-TW" altLang="en-US" sz="2400" dirty="0" smtClean="0">
                <a:solidFill>
                  <a:srgbClr val="FF0000"/>
                </a:solidFill>
              </a:rPr>
              <a:t>必填寫</a:t>
            </a:r>
            <a:endParaRPr lang="en-US" altLang="zh-TW" sz="2400" dirty="0" smtClean="0">
              <a:solidFill>
                <a:srgbClr val="FF0000"/>
              </a:solidFill>
            </a:endParaRPr>
          </a:p>
        </p:txBody>
      </p:sp>
      <p:sp>
        <p:nvSpPr>
          <p:cNvPr id="14" name="矩形圖說文字 13"/>
          <p:cNvSpPr/>
          <p:nvPr/>
        </p:nvSpPr>
        <p:spPr>
          <a:xfrm rot="5400000">
            <a:off x="7138891" y="5684631"/>
            <a:ext cx="620198" cy="1518829"/>
          </a:xfrm>
          <a:prstGeom prst="wedgeRectCallout">
            <a:avLst>
              <a:gd name="adj1" fmla="val -25127"/>
              <a:gd name="adj2" fmla="val 6907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6689575" y="6207695"/>
            <a:ext cx="1590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</a:rPr>
              <a:t>務</a:t>
            </a:r>
            <a:r>
              <a:rPr lang="zh-TW" altLang="en-US" sz="2400" dirty="0" smtClean="0">
                <a:solidFill>
                  <a:srgbClr val="FF0000"/>
                </a:solidFill>
              </a:rPr>
              <a:t>必填寫</a:t>
            </a:r>
            <a:endParaRPr lang="en-US" altLang="zh-TW" sz="2400" dirty="0" smtClean="0">
              <a:solidFill>
                <a:srgbClr val="FF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691680" y="476672"/>
            <a:ext cx="201622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科技大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</a:p>
        </p:txBody>
      </p:sp>
    </p:spTree>
    <p:extLst>
      <p:ext uri="{BB962C8B-B14F-4D97-AF65-F5344CB8AC3E}">
        <p14:creationId xmlns:p14="http://schemas.microsoft.com/office/powerpoint/2010/main" val="246153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3" t="20921" r="22338" b="23780"/>
          <a:stretch/>
        </p:blipFill>
        <p:spPr bwMode="auto">
          <a:xfrm>
            <a:off x="179512" y="1124744"/>
            <a:ext cx="6840760" cy="52565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圖說文字 4"/>
          <p:cNvSpPr/>
          <p:nvPr/>
        </p:nvSpPr>
        <p:spPr>
          <a:xfrm rot="5400000">
            <a:off x="6838873" y="1807441"/>
            <a:ext cx="1991257" cy="2403988"/>
          </a:xfrm>
          <a:prstGeom prst="wedgeRectCallout">
            <a:avLst>
              <a:gd name="adj1" fmla="val 21310"/>
              <a:gd name="adj2" fmla="val 7575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588224" y="2013807"/>
            <a:ext cx="24783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</a:rPr>
              <a:t>只要有</a:t>
            </a:r>
            <a:r>
              <a:rPr lang="zh-TW" altLang="en-US" sz="2800" dirty="0" smtClean="0">
                <a:solidFill>
                  <a:srgbClr val="FF0000"/>
                </a:solidFill>
              </a:rPr>
              <a:t>同學參加活動皆須簽名</a:t>
            </a:r>
            <a:endParaRPr lang="en-US" altLang="zh-TW" sz="2800" dirty="0" smtClean="0">
              <a:solidFill>
                <a:srgbClr val="FF0000"/>
              </a:solidFill>
            </a:endParaRPr>
          </a:p>
          <a:p>
            <a:pPr algn="ctr"/>
            <a:r>
              <a:rPr lang="en-US" altLang="zh-TW" sz="2800" dirty="0" smtClean="0">
                <a:solidFill>
                  <a:srgbClr val="FF0000"/>
                </a:solidFill>
              </a:rPr>
              <a:t>※</a:t>
            </a:r>
            <a:r>
              <a:rPr lang="zh-TW" altLang="en-US" sz="2800" dirty="0" smtClean="0">
                <a:solidFill>
                  <a:srgbClr val="FF0000"/>
                </a:solidFill>
              </a:rPr>
              <a:t>請勿代簽</a:t>
            </a:r>
            <a:endParaRPr lang="en-US" altLang="zh-TW" sz="2800" dirty="0" smtClean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835696" y="1124744"/>
            <a:ext cx="201622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科技大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</a:p>
        </p:txBody>
      </p:sp>
    </p:spTree>
    <p:extLst>
      <p:ext uri="{BB962C8B-B14F-4D97-AF65-F5344CB8AC3E}">
        <p14:creationId xmlns:p14="http://schemas.microsoft.com/office/powerpoint/2010/main" val="78642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t="22305" r="21414" b="7014"/>
          <a:stretch/>
        </p:blipFill>
        <p:spPr bwMode="auto">
          <a:xfrm>
            <a:off x="611560" y="1196752"/>
            <a:ext cx="7659757" cy="51941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圖說文字 4"/>
          <p:cNvSpPr/>
          <p:nvPr/>
        </p:nvSpPr>
        <p:spPr>
          <a:xfrm rot="5400000">
            <a:off x="6610365" y="2371024"/>
            <a:ext cx="2448273" cy="2403988"/>
          </a:xfrm>
          <a:prstGeom prst="wedgeRectCallout">
            <a:avLst>
              <a:gd name="adj1" fmla="val 21310"/>
              <a:gd name="adj2" fmla="val 7575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588224" y="2348881"/>
            <a:ext cx="247836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</a:rPr>
              <a:t>1.</a:t>
            </a:r>
            <a:r>
              <a:rPr lang="zh-TW" altLang="en-US" sz="2800" dirty="0" smtClean="0">
                <a:solidFill>
                  <a:srgbClr val="FF0000"/>
                </a:solidFill>
              </a:rPr>
              <a:t>活動照片至少檢附</a:t>
            </a:r>
            <a:r>
              <a:rPr lang="en-US" altLang="zh-TW" sz="2800" dirty="0" smtClean="0">
                <a:solidFill>
                  <a:srgbClr val="FF0000"/>
                </a:solidFill>
              </a:rPr>
              <a:t>4</a:t>
            </a:r>
            <a:r>
              <a:rPr lang="zh-TW" altLang="en-US" sz="2800" dirty="0" smtClean="0">
                <a:solidFill>
                  <a:srgbClr val="FF0000"/>
                </a:solidFill>
              </a:rPr>
              <a:t>張，不能重複。</a:t>
            </a:r>
            <a:endParaRPr lang="en-US" altLang="zh-TW" sz="2800" dirty="0" smtClean="0">
              <a:solidFill>
                <a:srgbClr val="FF0000"/>
              </a:solidFill>
            </a:endParaRPr>
          </a:p>
          <a:p>
            <a:r>
              <a:rPr lang="en-US" altLang="zh-TW" sz="2800" dirty="0" smtClean="0">
                <a:solidFill>
                  <a:srgbClr val="FF0000"/>
                </a:solidFill>
              </a:rPr>
              <a:t>2.</a:t>
            </a:r>
            <a:r>
              <a:rPr lang="zh-TW" altLang="en-US" sz="2800" dirty="0">
                <a:solidFill>
                  <a:srgbClr val="FF0000"/>
                </a:solidFill>
              </a:rPr>
              <a:t>活動照片</a:t>
            </a:r>
            <a:r>
              <a:rPr lang="zh-TW" altLang="en-US" sz="2800" dirty="0" smtClean="0">
                <a:solidFill>
                  <a:srgbClr val="FF0000"/>
                </a:solidFill>
              </a:rPr>
              <a:t>上需註記時間</a:t>
            </a:r>
            <a:endParaRPr lang="en-US" altLang="zh-TW" sz="2800" dirty="0" smtClean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402861" y="1124744"/>
            <a:ext cx="201622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科技大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</a:p>
        </p:txBody>
      </p:sp>
      <p:sp>
        <p:nvSpPr>
          <p:cNvPr id="8" name="矩形 7"/>
          <p:cNvSpPr/>
          <p:nvPr/>
        </p:nvSpPr>
        <p:spPr>
          <a:xfrm>
            <a:off x="1691680" y="1772816"/>
            <a:ext cx="252028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科技大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</a:p>
        </p:txBody>
      </p:sp>
    </p:spTree>
    <p:extLst>
      <p:ext uri="{BB962C8B-B14F-4D97-AF65-F5344CB8AC3E}">
        <p14:creationId xmlns:p14="http://schemas.microsoft.com/office/powerpoint/2010/main" val="20297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1" t="18542" r="15729" b="10108"/>
          <a:stretch/>
        </p:blipFill>
        <p:spPr bwMode="auto">
          <a:xfrm>
            <a:off x="251520" y="1052736"/>
            <a:ext cx="7344815" cy="56365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圖說文字 5"/>
          <p:cNvSpPr/>
          <p:nvPr/>
        </p:nvSpPr>
        <p:spPr>
          <a:xfrm rot="5400000">
            <a:off x="6910227" y="1882861"/>
            <a:ext cx="2452338" cy="1800200"/>
          </a:xfrm>
          <a:prstGeom prst="wedgeRectCallout">
            <a:avLst>
              <a:gd name="adj1" fmla="val -27977"/>
              <a:gd name="adj2" fmla="val 6986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7380312" y="1700806"/>
            <a:ext cx="15841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FF0000"/>
                </a:solidFill>
              </a:rPr>
              <a:t>填寫實際花費</a:t>
            </a:r>
            <a:endParaRPr lang="en-US" altLang="zh-TW" sz="4800" dirty="0" smtClean="0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475656" y="1340768"/>
            <a:ext cx="648072" cy="360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endParaRPr lang="zh-TW" altLang="en-US" sz="2000" dirty="0">
              <a:ln>
                <a:solidFill>
                  <a:schemeClr val="bg1"/>
                </a:solidFill>
              </a:ln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120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8" t="28580" r="19455" b="11197"/>
          <a:stretch/>
        </p:blipFill>
        <p:spPr bwMode="auto">
          <a:xfrm>
            <a:off x="323528" y="980728"/>
            <a:ext cx="8269357" cy="57249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259632" y="1268760"/>
            <a:ext cx="273630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科技大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</a:p>
        </p:txBody>
      </p:sp>
    </p:spTree>
    <p:extLst>
      <p:ext uri="{BB962C8B-B14F-4D97-AF65-F5344CB8AC3E}">
        <p14:creationId xmlns:p14="http://schemas.microsoft.com/office/powerpoint/2010/main" val="140166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5" t="22584" r="15109" b="17823"/>
          <a:stretch/>
        </p:blipFill>
        <p:spPr bwMode="auto">
          <a:xfrm>
            <a:off x="107504" y="1052736"/>
            <a:ext cx="6984776" cy="56648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圖說文字 4"/>
          <p:cNvSpPr/>
          <p:nvPr/>
        </p:nvSpPr>
        <p:spPr>
          <a:xfrm rot="5400000">
            <a:off x="7060811" y="2322534"/>
            <a:ext cx="1631216" cy="2403988"/>
          </a:xfrm>
          <a:prstGeom prst="wedgeRectCallout">
            <a:avLst>
              <a:gd name="adj1" fmla="val 21310"/>
              <a:gd name="adj2" fmla="val 7575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630141" y="2708920"/>
            <a:ext cx="24783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1.</a:t>
            </a:r>
            <a:r>
              <a:rPr lang="zh-TW" altLang="en-US" sz="2400" dirty="0" smtClean="0"/>
              <a:t>資訊確實填寫</a:t>
            </a:r>
            <a:endParaRPr lang="en-US" altLang="zh-TW" sz="2400" dirty="0" smtClean="0"/>
          </a:p>
          <a:p>
            <a:r>
              <a:rPr lang="en-US" altLang="zh-TW" sz="2400" dirty="0" smtClean="0"/>
              <a:t>2.</a:t>
            </a:r>
            <a:r>
              <a:rPr lang="zh-TW" altLang="en-US" sz="2400" dirty="0" smtClean="0"/>
              <a:t>可事先將班級、姓名用電腦繕打</a:t>
            </a:r>
            <a:endParaRPr lang="en-US" altLang="zh-TW" sz="2400" dirty="0" smtClean="0"/>
          </a:p>
          <a:p>
            <a:pPr algn="ctr"/>
            <a:r>
              <a:rPr lang="en-US" altLang="zh-TW" sz="2800" dirty="0" smtClean="0">
                <a:solidFill>
                  <a:srgbClr val="FF0000"/>
                </a:solidFill>
              </a:rPr>
              <a:t>※</a:t>
            </a:r>
            <a:r>
              <a:rPr lang="zh-TW" altLang="en-US" sz="2800" dirty="0" smtClean="0">
                <a:solidFill>
                  <a:srgbClr val="FF0000"/>
                </a:solidFill>
              </a:rPr>
              <a:t>請勿代簽</a:t>
            </a:r>
            <a:endParaRPr lang="en-US" altLang="zh-TW" sz="2800" dirty="0" smtClean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83668" y="1063432"/>
            <a:ext cx="205222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科技大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</a:p>
        </p:txBody>
      </p:sp>
    </p:spTree>
    <p:extLst>
      <p:ext uri="{BB962C8B-B14F-4D97-AF65-F5344CB8AC3E}">
        <p14:creationId xmlns:p14="http://schemas.microsoft.com/office/powerpoint/2010/main" val="235150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0" t="20923" r="21304" b="6735"/>
          <a:stretch/>
        </p:blipFill>
        <p:spPr bwMode="auto">
          <a:xfrm>
            <a:off x="323528" y="1196752"/>
            <a:ext cx="6957391" cy="51125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圖說文字 4"/>
          <p:cNvSpPr/>
          <p:nvPr/>
        </p:nvSpPr>
        <p:spPr>
          <a:xfrm rot="5400000">
            <a:off x="6286330" y="1398914"/>
            <a:ext cx="2808312" cy="2403988"/>
          </a:xfrm>
          <a:prstGeom prst="wedgeRectCallout">
            <a:avLst>
              <a:gd name="adj1" fmla="val 11400"/>
              <a:gd name="adj2" fmla="val 9669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444208" y="1196752"/>
            <a:ext cx="24783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資訊確實填寫</a:t>
            </a:r>
            <a:endParaRPr lang="en-US" altLang="zh-TW" sz="2400" dirty="0" smtClean="0"/>
          </a:p>
          <a:p>
            <a:pPr algn="ctr"/>
            <a:r>
              <a:rPr lang="en-US" altLang="zh-TW" sz="4800" dirty="0" smtClean="0">
                <a:solidFill>
                  <a:srgbClr val="FF0000"/>
                </a:solidFill>
              </a:rPr>
              <a:t>※</a:t>
            </a:r>
            <a:r>
              <a:rPr lang="zh-TW" altLang="en-US" sz="4800" dirty="0" smtClean="0">
                <a:solidFill>
                  <a:srgbClr val="FF0000"/>
                </a:solidFill>
              </a:rPr>
              <a:t>心得</a:t>
            </a:r>
            <a:r>
              <a:rPr lang="zh-TW" altLang="en-US" sz="4800" b="1" dirty="0" smtClean="0">
                <a:solidFill>
                  <a:srgbClr val="FF0000"/>
                </a:solidFill>
              </a:rPr>
              <a:t>分享至少</a:t>
            </a:r>
            <a:r>
              <a:rPr lang="en-US" altLang="zh-TW" sz="4800" b="1" dirty="0" smtClean="0">
                <a:solidFill>
                  <a:srgbClr val="FF0000"/>
                </a:solidFill>
              </a:rPr>
              <a:t>200</a:t>
            </a:r>
            <a:r>
              <a:rPr lang="zh-TW" altLang="en-US" sz="4800" b="1" dirty="0" smtClean="0">
                <a:solidFill>
                  <a:srgbClr val="FF0000"/>
                </a:solidFill>
              </a:rPr>
              <a:t>字</a:t>
            </a:r>
            <a:endParaRPr lang="en-US" altLang="zh-TW" sz="4800" b="1" dirty="0" smtClean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763688" y="1556792"/>
            <a:ext cx="201622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科技大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</a:p>
        </p:txBody>
      </p:sp>
    </p:spTree>
    <p:extLst>
      <p:ext uri="{BB962C8B-B14F-4D97-AF65-F5344CB8AC3E}">
        <p14:creationId xmlns:p14="http://schemas.microsoft.com/office/powerpoint/2010/main" val="315411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696354"/>
            <a:ext cx="4977497" cy="4391025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71638" y="1479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61493" y="3470751"/>
            <a:ext cx="2918619" cy="4643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051720" y="2390631"/>
            <a:ext cx="1944216" cy="678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165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067283"/>
              </p:ext>
            </p:extLst>
          </p:nvPr>
        </p:nvGraphicFramePr>
        <p:xfrm>
          <a:off x="251520" y="1052736"/>
          <a:ext cx="8713989" cy="58120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1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4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74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74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74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74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474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74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969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58651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665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665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9046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4742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460751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附表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gridSpan="16"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學輔活動簽呈</a:t>
                      </a:r>
                      <a:r>
                        <a:rPr lang="en-US" altLang="zh-TW" sz="2800" dirty="0" smtClean="0">
                          <a:latin typeface="標楷體" pitchFamily="65" charset="-120"/>
                          <a:ea typeface="標楷體" pitchFamily="65" charset="-120"/>
                        </a:rPr>
                        <a:t>-</a:t>
                      </a:r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所需附件表</a:t>
                      </a:r>
                      <a:r>
                        <a:rPr lang="en-US" altLang="zh-TW" sz="2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◎為必需</a:t>
                      </a:r>
                      <a:r>
                        <a:rPr lang="en-US" altLang="zh-TW" sz="2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800" b="1" dirty="0">
                        <a:solidFill>
                          <a:srgbClr val="00B05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7016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一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二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三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四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五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六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七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八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九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十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十一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十二</a:t>
                      </a:r>
                      <a:endParaRPr lang="en-US" altLang="zh-TW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請購單及收據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.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發票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algn="ctr"/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※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蓋章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十三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十四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十五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十六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487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會計室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r>
                        <a:rPr lang="en-US" altLang="zh-TW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正本</a:t>
                      </a:r>
                      <a:r>
                        <a:rPr lang="en-US" altLang="zh-TW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vert="eaVert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r>
                        <a:rPr lang="en-US" altLang="zh-TW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正本</a:t>
                      </a:r>
                      <a:r>
                        <a:rPr lang="en-US" altLang="zh-TW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vert="eaVert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701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課指組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依</a:t>
                      </a:r>
                      <a:endParaRPr lang="en-US" altLang="zh-TW" b="1" dirty="0" smtClean="0">
                        <a:solidFill>
                          <a:srgbClr val="00B05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活</a:t>
                      </a:r>
                      <a:endParaRPr lang="en-US" altLang="zh-TW" b="1" dirty="0" smtClean="0">
                        <a:solidFill>
                          <a:srgbClr val="00B05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動</a:t>
                      </a:r>
                      <a:endParaRPr lang="en-US" altLang="zh-TW" b="1" dirty="0" smtClean="0">
                        <a:solidFill>
                          <a:srgbClr val="00B05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地</a:t>
                      </a:r>
                      <a:endParaRPr lang="en-US" altLang="zh-TW" b="1" dirty="0" smtClean="0">
                        <a:solidFill>
                          <a:srgbClr val="00B05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點</a:t>
                      </a:r>
                      <a:endParaRPr lang="en-US" altLang="zh-TW" b="1" dirty="0" smtClean="0">
                        <a:solidFill>
                          <a:srgbClr val="00B05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擇</a:t>
                      </a:r>
                      <a:endParaRPr lang="en-US" altLang="zh-TW" b="1" dirty="0" smtClean="0">
                        <a:solidFill>
                          <a:srgbClr val="00B05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一</a:t>
                      </a:r>
                      <a:endParaRPr lang="zh-TW" altLang="en-US" b="1" dirty="0">
                        <a:solidFill>
                          <a:srgbClr val="00B05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r>
                        <a:rPr lang="en-US" altLang="zh-TW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影</a:t>
                      </a: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本</a:t>
                      </a:r>
                      <a:r>
                        <a:rPr lang="en-US" altLang="zh-TW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vert="eaVert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大型活動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963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社團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l"/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b="1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r>
                        <a:rPr lang="en-US" altLang="zh-TW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影</a:t>
                      </a: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本</a:t>
                      </a:r>
                      <a:r>
                        <a:rPr lang="en-US" altLang="zh-TW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vert="eaVert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大型活動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B05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endParaRPr lang="zh-TW" altLang="en-US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42988" y="2636838"/>
            <a:ext cx="7058025" cy="1223962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FontTx/>
              <a:buNone/>
            </a:pPr>
            <a:r>
              <a:rPr lang="zh-TW" altLang="en-US" sz="4800" b="1" smtClean="0">
                <a:solidFill>
                  <a:srgbClr val="0033CC"/>
                </a:solidFill>
                <a:latin typeface="Arial" charset="0"/>
              </a:rPr>
              <a:t>學輔經費請購單填寫介紹</a:t>
            </a:r>
            <a:endParaRPr lang="zh-TW" altLang="en-US" sz="4800" b="1" dirty="0">
              <a:solidFill>
                <a:srgbClr val="00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17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692696"/>
            <a:ext cx="9073008" cy="5472608"/>
          </a:xfrm>
        </p:spPr>
        <p:txBody>
          <a:bodyPr>
            <a:normAutofit fontScale="90000"/>
          </a:bodyPr>
          <a:lstStyle/>
          <a:p>
            <a:pPr algn="l">
              <a:lnSpc>
                <a:spcPct val="95000"/>
              </a:lnSpc>
            </a:pPr>
            <a:r>
              <a:rPr lang="en-US" altLang="zh-TW" sz="3900" b="1" dirty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900" b="1" dirty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900" b="1" dirty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二、核銷作業程序</a:t>
            </a:r>
            <a:br>
              <a:rPr lang="zh-TW" altLang="en-US" sz="3900" b="1" dirty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100" b="1" dirty="0"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sz="3100" b="1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100" b="1" dirty="0" smtClean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3100" b="1" dirty="0" smtClean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100" b="1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sz="3100" b="1" dirty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100" b="1" dirty="0">
                <a:latin typeface="標楷體" pitchFamily="65" charset="-120"/>
                <a:ea typeface="標楷體" pitchFamily="65" charset="-120"/>
              </a:rPr>
              <a:t>原核准請</a:t>
            </a:r>
            <a:r>
              <a:rPr lang="en-US" altLang="zh-TW" sz="31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100" b="1" dirty="0">
                <a:latin typeface="標楷體" pitchFamily="65" charset="-120"/>
                <a:ea typeface="標楷體" pitchFamily="65" charset="-120"/>
              </a:rPr>
              <a:t>修單</a:t>
            </a:r>
            <a:r>
              <a:rPr lang="en-US" altLang="zh-TW" sz="3100" b="1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100" b="1" dirty="0">
                <a:latin typeface="標楷體" pitchFamily="65" charset="-120"/>
                <a:ea typeface="標楷體" pitchFamily="65" charset="-120"/>
              </a:rPr>
              <a:t>正本，粘存單據。</a:t>
            </a:r>
            <a:br>
              <a:rPr lang="zh-TW" altLang="en-US" sz="3100" b="1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3100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3100" b="1" dirty="0">
                <a:latin typeface="標楷體" pitchFamily="65" charset="-120"/>
                <a:ea typeface="標楷體" pitchFamily="65" charset="-120"/>
              </a:rPr>
            </a:br>
            <a:r>
              <a:rPr lang="en-US" altLang="zh-TW" sz="3100" b="1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sz="3100" b="1" dirty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100" b="1" dirty="0">
                <a:latin typeface="標楷體" pitchFamily="65" charset="-120"/>
                <a:ea typeface="標楷體" pitchFamily="65" charset="-120"/>
              </a:rPr>
              <a:t>檢附估價單</a:t>
            </a:r>
            <a:r>
              <a:rPr lang="zh-TW" altLang="en-US" sz="3100" b="1" dirty="0">
                <a:ea typeface="標楷體" pitchFamily="65" charset="-120"/>
              </a:rPr>
              <a:t>、驗收紀錄單及財產</a:t>
            </a:r>
            <a:r>
              <a:rPr lang="zh-TW" altLang="en-US" sz="3100" b="1" dirty="0" smtClean="0">
                <a:ea typeface="標楷體" pitchFamily="65" charset="-120"/>
              </a:rPr>
              <a:t>增加單</a:t>
            </a:r>
            <a:r>
              <a:rPr lang="zh-TW" altLang="en-US" sz="3100" b="1" dirty="0">
                <a:ea typeface="標楷體" pitchFamily="65" charset="-120"/>
              </a:rPr>
              <a:t>等相關</a:t>
            </a:r>
            <a:r>
              <a:rPr lang="zh-TW" altLang="en-US" sz="3100" b="1" dirty="0" smtClean="0">
                <a:ea typeface="標楷體" pitchFamily="65" charset="-120"/>
              </a:rPr>
              <a:t>文件</a:t>
            </a:r>
            <a:r>
              <a:rPr lang="en-US" altLang="zh-TW" sz="3100" b="1" dirty="0" smtClean="0">
                <a:ea typeface="標楷體" pitchFamily="65" charset="-120"/>
              </a:rPr>
              <a:t/>
            </a:r>
            <a:br>
              <a:rPr lang="en-US" altLang="zh-TW" sz="3100" b="1" dirty="0" smtClean="0">
                <a:ea typeface="標楷體" pitchFamily="65" charset="-120"/>
              </a:rPr>
            </a:br>
            <a:r>
              <a:rPr lang="zh-TW" altLang="en-US" sz="3100" b="1" dirty="0" smtClean="0">
                <a:ea typeface="標楷體" pitchFamily="65" charset="-120"/>
              </a:rPr>
              <a:t>黏貼</a:t>
            </a:r>
            <a:r>
              <a:rPr lang="zh-TW" altLang="en-US" sz="3100" b="1" dirty="0">
                <a:ea typeface="標楷體" pitchFamily="65" charset="-120"/>
              </a:rPr>
              <a:t>於支出憑證黏貼</a:t>
            </a:r>
            <a:r>
              <a:rPr lang="zh-TW" altLang="en-US" sz="3100" b="1" dirty="0" smtClean="0">
                <a:ea typeface="標楷體" pitchFamily="65" charset="-120"/>
              </a:rPr>
              <a:t>線上。 </a:t>
            </a:r>
            <a:r>
              <a:rPr lang="zh-TW" altLang="en-US" sz="3100" b="1" dirty="0">
                <a:ea typeface="標楷體" pitchFamily="65" charset="-120"/>
              </a:rPr>
              <a:t/>
            </a:r>
            <a:br>
              <a:rPr lang="zh-TW" altLang="en-US" sz="3100" b="1" dirty="0">
                <a:ea typeface="標楷體" pitchFamily="65" charset="-120"/>
              </a:rPr>
            </a:br>
            <a:r>
              <a:rPr lang="zh-TW" altLang="en-US" sz="3100" b="1" dirty="0">
                <a:ea typeface="標楷體" pitchFamily="65" charset="-120"/>
              </a:rPr>
              <a:t>            </a:t>
            </a:r>
            <a:br>
              <a:rPr lang="zh-TW" altLang="en-US" sz="3100" b="1" dirty="0">
                <a:ea typeface="標楷體" pitchFamily="65" charset="-120"/>
              </a:rPr>
            </a:br>
            <a:r>
              <a:rPr lang="en-US" altLang="zh-TW" sz="3100" b="1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en-US" altLang="zh-TW" sz="3100" b="1" dirty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100" b="1" dirty="0">
                <a:latin typeface="標楷體" pitchFamily="65" charset="-120"/>
                <a:ea typeface="標楷體" pitchFamily="65" charset="-120"/>
              </a:rPr>
              <a:t>務必先行</a:t>
            </a:r>
            <a:r>
              <a:rPr lang="zh-TW" altLang="en-US" sz="3100" b="1" dirty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陳會</a:t>
            </a:r>
            <a:r>
              <a:rPr lang="zh-TW" altLang="en-US" sz="3100" b="1" dirty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學務處課指組</a:t>
            </a:r>
            <a:r>
              <a:rPr lang="zh-TW" altLang="en-US" sz="3100" b="1" dirty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核章</a:t>
            </a:r>
            <a:r>
              <a:rPr lang="zh-TW" altLang="en-US" sz="3100" b="1" dirty="0" smtClean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完成核銷</a:t>
            </a:r>
            <a:r>
              <a:rPr lang="zh-TW" altLang="en-US" sz="3100" b="1" dirty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作業手續</a:t>
            </a:r>
            <a:r>
              <a:rPr lang="zh-TW" altLang="en-US" sz="3200" b="1" dirty="0">
                <a:ea typeface="標楷體" pitchFamily="65" charset="-120"/>
              </a:rPr>
              <a:t>，切勿直接送交</a:t>
            </a:r>
            <a:r>
              <a:rPr lang="zh-TW" altLang="en-US" sz="3200" b="1" dirty="0" smtClean="0">
                <a:ea typeface="標楷體" pitchFamily="65" charset="-120"/>
              </a:rPr>
              <a:t>會計室。</a:t>
            </a:r>
            <a:r>
              <a:rPr lang="zh-TW" altLang="en-US" sz="3100" b="1" dirty="0" smtClean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100" b="1" dirty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3100" b="1" dirty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100" b="1" dirty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  <a:t>       </a:t>
            </a:r>
            <a:br>
              <a:rPr lang="zh-TW" altLang="en-US" sz="3100" b="1" dirty="0">
                <a:solidFill>
                  <a:schemeClr val="hlink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3100" b="1" dirty="0">
              <a:solidFill>
                <a:schemeClr val="hlin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3176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9750" y="2349500"/>
            <a:ext cx="8208963" cy="2879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5000"/>
              </a:spcBef>
              <a:buFont typeface="Wingdings" pitchFamily="2" charset="2"/>
              <a:buNone/>
            </a:pPr>
            <a:r>
              <a:rPr lang="zh-TW" altLang="en-US" sz="5600" b="1" smtClean="0">
                <a:solidFill>
                  <a:srgbClr val="0033CC"/>
                </a:solidFill>
              </a:rPr>
              <a:t>學輔經費支出憑證黏存單</a:t>
            </a:r>
            <a:r>
              <a:rPr lang="en-US" altLang="zh-TW" sz="5600" b="1" smtClean="0">
                <a:solidFill>
                  <a:srgbClr val="0033CC"/>
                </a:solidFill>
              </a:rPr>
              <a:t>(</a:t>
            </a:r>
            <a:r>
              <a:rPr lang="zh-TW" altLang="en-US" sz="5600" b="1" smtClean="0">
                <a:solidFill>
                  <a:srgbClr val="0033CC"/>
                </a:solidFill>
              </a:rPr>
              <a:t>範例</a:t>
            </a:r>
            <a:r>
              <a:rPr lang="en-US" altLang="zh-TW" sz="5600" b="1" smtClean="0">
                <a:solidFill>
                  <a:srgbClr val="0033CC"/>
                </a:solidFill>
              </a:rPr>
              <a:t>)</a:t>
            </a:r>
            <a:endParaRPr lang="en-US" altLang="zh-TW" sz="56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1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文字, 美工圖案 的圖片&#10;&#10;自動產生的描述">
            <a:extLst>
              <a:ext uri="{FF2B5EF4-FFF2-40B4-BE49-F238E27FC236}">
                <a16:creationId xmlns:a16="http://schemas.microsoft.com/office/drawing/2014/main" id="{D273F578-C433-4456-7A44-1D1387D352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342"/>
          <a:stretch/>
        </p:blipFill>
        <p:spPr>
          <a:xfrm>
            <a:off x="74728" y="656971"/>
            <a:ext cx="803394" cy="648000"/>
          </a:xfrm>
          <a:prstGeom prst="rect">
            <a:avLst/>
          </a:prstGeom>
        </p:spPr>
      </p:pic>
      <p:graphicFrame>
        <p:nvGraphicFramePr>
          <p:cNvPr id="9" name="物件 8">
            <a:extLst>
              <a:ext uri="{FF2B5EF4-FFF2-40B4-BE49-F238E27FC236}">
                <a16:creationId xmlns:a16="http://schemas.microsoft.com/office/drawing/2014/main" id="{6FE73F51-8ED8-E988-4B11-EE39DE2FC0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4718566"/>
              </p:ext>
            </p:extLst>
          </p:nvPr>
        </p:nvGraphicFramePr>
        <p:xfrm>
          <a:off x="74724" y="827934"/>
          <a:ext cx="5781367" cy="6223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Acrobat Document" r:id="rId4" imgW="3886052" imgH="5028936" progId="AcroExch.Document.DC">
                  <p:embed/>
                </p:oleObj>
              </mc:Choice>
              <mc:Fallback>
                <p:oleObj name="Acrobat Document" r:id="rId4" imgW="3886052" imgH="5028936" progId="AcroExch.Document.DC">
                  <p:embed/>
                  <p:pic>
                    <p:nvPicPr>
                      <p:cNvPr id="12" name="物件 11">
                        <a:extLst>
                          <a:ext uri="{FF2B5EF4-FFF2-40B4-BE49-F238E27FC236}">
                            <a16:creationId xmlns:a16="http://schemas.microsoft.com/office/drawing/2014/main" id="{6FE73F51-8ED8-E988-4B11-EE39DE2FC0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724" y="827934"/>
                        <a:ext cx="5781367" cy="62236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群組 9">
            <a:extLst>
              <a:ext uri="{FF2B5EF4-FFF2-40B4-BE49-F238E27FC236}">
                <a16:creationId xmlns:a16="http://schemas.microsoft.com/office/drawing/2014/main" id="{039C5DD5-2820-8B4F-0A32-40CFCF2276E1}"/>
              </a:ext>
            </a:extLst>
          </p:cNvPr>
          <p:cNvGrpSpPr/>
          <p:nvPr/>
        </p:nvGrpSpPr>
        <p:grpSpPr>
          <a:xfrm>
            <a:off x="3779912" y="724461"/>
            <a:ext cx="5075688" cy="1170933"/>
            <a:chOff x="6744929" y="1139648"/>
            <a:chExt cx="5075688" cy="1170933"/>
          </a:xfrm>
        </p:grpSpPr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F1100F78-6011-75EC-3282-6FB229875B33}"/>
                </a:ext>
              </a:extLst>
            </p:cNvPr>
            <p:cNvSpPr txBox="1"/>
            <p:nvPr/>
          </p:nvSpPr>
          <p:spPr>
            <a:xfrm>
              <a:off x="8268903" y="1471864"/>
              <a:ext cx="35517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確認付款對象</a:t>
              </a:r>
              <a:endParaRPr lang="zh-TW" altLang="en-US" sz="2800" b="1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  <p:sp>
          <p:nvSpPr>
            <p:cNvPr id="12" name="橢圓 11">
              <a:extLst>
                <a:ext uri="{FF2B5EF4-FFF2-40B4-BE49-F238E27FC236}">
                  <a16:creationId xmlns:a16="http://schemas.microsoft.com/office/drawing/2014/main" id="{43F713B6-69C4-8D9E-AFC5-FEE4A461C951}"/>
                </a:ext>
              </a:extLst>
            </p:cNvPr>
            <p:cNvSpPr/>
            <p:nvPr/>
          </p:nvSpPr>
          <p:spPr>
            <a:xfrm>
              <a:off x="6744929" y="1139648"/>
              <a:ext cx="1504336" cy="1170933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2BD8CA44-466C-8D2B-DB7A-B574D24234DB}"/>
              </a:ext>
            </a:extLst>
          </p:cNvPr>
          <p:cNvGrpSpPr/>
          <p:nvPr/>
        </p:nvGrpSpPr>
        <p:grpSpPr>
          <a:xfrm>
            <a:off x="476425" y="1984631"/>
            <a:ext cx="9158045" cy="565291"/>
            <a:chOff x="476425" y="1984631"/>
            <a:chExt cx="9158045" cy="565291"/>
          </a:xfrm>
        </p:grpSpPr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49FAD594-7895-F0B6-7E02-27F16426D6CD}"/>
                </a:ext>
              </a:extLst>
            </p:cNvPr>
            <p:cNvSpPr txBox="1"/>
            <p:nvPr/>
          </p:nvSpPr>
          <p:spPr>
            <a:xfrm>
              <a:off x="476425" y="2026702"/>
              <a:ext cx="51422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>
                  <a:solidFill>
                    <a:srgbClr val="FF000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    ①          ②          ③          ④</a:t>
              </a:r>
              <a:endParaRPr lang="zh-TW" alt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868B4AD2-74F3-036A-0AD1-D2FE5E0C9AD0}"/>
                </a:ext>
              </a:extLst>
            </p:cNvPr>
            <p:cNvSpPr txBox="1"/>
            <p:nvPr/>
          </p:nvSpPr>
          <p:spPr>
            <a:xfrm>
              <a:off x="5436096" y="1984631"/>
              <a:ext cx="41983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完成用印關卡</a:t>
              </a:r>
              <a:endParaRPr lang="zh-TW" altLang="en-US" sz="2800" b="1" dirty="0">
                <a:solidFill>
                  <a:srgbClr val="FF0000"/>
                </a:solidFill>
                <a:latin typeface="華康兒風體W4(P)" panose="020F0400000000000000" pitchFamily="34" charset="-120"/>
                <a:ea typeface="華康兒風體W4(P)" panose="020F0400000000000000" pitchFamily="34" charset="-120"/>
              </a:endParaRPr>
            </a:p>
          </p:txBody>
        </p:sp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742FD25E-45D9-F21F-5149-8E4A779351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3648" y="3593575"/>
            <a:ext cx="3528074" cy="2484000"/>
          </a:xfrm>
          <a:prstGeom prst="rect">
            <a:avLst/>
          </a:prstGeom>
        </p:spPr>
      </p:pic>
      <p:grpSp>
        <p:nvGrpSpPr>
          <p:cNvPr id="22" name="群組 21">
            <a:extLst>
              <a:ext uri="{FF2B5EF4-FFF2-40B4-BE49-F238E27FC236}">
                <a16:creationId xmlns:a16="http://schemas.microsoft.com/office/drawing/2014/main" id="{AA93C48D-3B0B-7EFA-5DA6-235D204C57D2}"/>
              </a:ext>
            </a:extLst>
          </p:cNvPr>
          <p:cNvGrpSpPr/>
          <p:nvPr/>
        </p:nvGrpSpPr>
        <p:grpSpPr>
          <a:xfrm>
            <a:off x="1767411" y="3289055"/>
            <a:ext cx="2533521" cy="523220"/>
            <a:chOff x="5373329" y="3678123"/>
            <a:chExt cx="2533521" cy="523220"/>
          </a:xfrm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E2024440-18BF-117A-E811-B745E7269BD7}"/>
                </a:ext>
              </a:extLst>
            </p:cNvPr>
            <p:cNvSpPr/>
            <p:nvPr/>
          </p:nvSpPr>
          <p:spPr>
            <a:xfrm>
              <a:off x="5373329" y="3684996"/>
              <a:ext cx="1445340" cy="46492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2B1B2473-6445-9F89-4FF3-6ACB1599B4B8}"/>
                </a:ext>
              </a:extLst>
            </p:cNvPr>
            <p:cNvSpPr txBox="1"/>
            <p:nvPr/>
          </p:nvSpPr>
          <p:spPr>
            <a:xfrm>
              <a:off x="5380943" y="3678123"/>
              <a:ext cx="25259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>
                  <a:solidFill>
                    <a:srgbClr val="FF0000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王小明</a:t>
              </a:r>
            </a:p>
          </p:txBody>
        </p:sp>
      </p:grp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FA6C5DA0-F695-A8C1-8617-1B258A03A22C}"/>
              </a:ext>
            </a:extLst>
          </p:cNvPr>
          <p:cNvSpPr txBox="1"/>
          <p:nvPr/>
        </p:nvSpPr>
        <p:spPr>
          <a:xfrm>
            <a:off x="5062366" y="5977509"/>
            <a:ext cx="355171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2800" b="1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en-US" sz="2800" b="1" i="0" dirty="0">
                <a:solidFill>
                  <a:srgbClr val="FF0000"/>
                </a:solidFill>
                <a:effectLst/>
                <a:latin typeface="華康兒風體W4(P)" panose="020F0400000000000000" pitchFamily="34" charset="-120"/>
                <a:ea typeface="華康兒風體W4(P)" panose="020F0400000000000000" pitchFamily="34" charset="-120"/>
              </a:rPr>
              <a:t>確認金額</a:t>
            </a:r>
            <a:endParaRPr lang="zh-TW" altLang="en-US" sz="2800" b="1" dirty="0">
              <a:solidFill>
                <a:srgbClr val="FF0000"/>
              </a:solidFill>
              <a:latin typeface="華康兒風體W4(P)" panose="020F0400000000000000" pitchFamily="34" charset="-120"/>
              <a:ea typeface="華康兒風體W4(P)" panose="020F0400000000000000" pitchFamily="34" charset="-120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610ED703-A80B-D084-1513-B97A1C9EDB13}"/>
              </a:ext>
            </a:extLst>
          </p:cNvPr>
          <p:cNvGrpSpPr/>
          <p:nvPr/>
        </p:nvGrpSpPr>
        <p:grpSpPr>
          <a:xfrm>
            <a:off x="521669" y="5472202"/>
            <a:ext cx="8134248" cy="1077739"/>
            <a:chOff x="3441290" y="5702244"/>
            <a:chExt cx="8134248" cy="1077739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3F3533A4-2AAB-D60A-91A6-9302E064C4FE}"/>
                </a:ext>
              </a:extLst>
            </p:cNvPr>
            <p:cNvSpPr txBox="1"/>
            <p:nvPr/>
          </p:nvSpPr>
          <p:spPr>
            <a:xfrm>
              <a:off x="8023824" y="5702244"/>
              <a:ext cx="3551714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</a:t>
              </a:r>
              <a:r>
                <a:rPr lang="zh-TW" altLang="en-US" sz="2800" b="1" i="0" dirty="0">
                  <a:solidFill>
                    <a:srgbClr val="FF0000"/>
                  </a:solidFill>
                  <a:effectLst/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確認</a:t>
              </a:r>
              <a:r>
                <a:rPr lang="zh-TW" altLang="en-US" sz="2800" b="1" dirty="0">
                  <a:solidFill>
                    <a:srgbClr val="FF0000"/>
                  </a:solidFill>
                  <a:latin typeface="華康兒風體W4(P)" panose="020F0400000000000000" pitchFamily="34" charset="-120"/>
                  <a:ea typeface="華康兒風體W4(P)" panose="020F0400000000000000" pitchFamily="34" charset="-120"/>
                </a:rPr>
                <a:t>發票號碼</a:t>
              </a:r>
            </a:p>
          </p:txBody>
        </p:sp>
        <p:sp>
          <p:nvSpPr>
            <p:cNvPr id="29" name="橢圓 28">
              <a:extLst>
                <a:ext uri="{FF2B5EF4-FFF2-40B4-BE49-F238E27FC236}">
                  <a16:creationId xmlns:a16="http://schemas.microsoft.com/office/drawing/2014/main" id="{E4FC7DF1-C391-9CCC-F56C-58201A2B1DFA}"/>
                </a:ext>
              </a:extLst>
            </p:cNvPr>
            <p:cNvSpPr/>
            <p:nvPr/>
          </p:nvSpPr>
          <p:spPr>
            <a:xfrm>
              <a:off x="3441290" y="5772819"/>
              <a:ext cx="1277933" cy="1007164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0" name="AutoShape 9"/>
          <p:cNvSpPr>
            <a:spLocks noChangeArrowheads="1"/>
          </p:cNvSpPr>
          <p:nvPr/>
        </p:nvSpPr>
        <p:spPr bwMode="auto">
          <a:xfrm>
            <a:off x="6154251" y="2532453"/>
            <a:ext cx="2520950" cy="720725"/>
          </a:xfrm>
          <a:prstGeom prst="wedgeRectCallout">
            <a:avLst>
              <a:gd name="adj1" fmla="val -189905"/>
              <a:gd name="adj2" fmla="val -132902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8209" tIns="39104" rIns="78209" bIns="39104"/>
          <a:lstStyle/>
          <a:p>
            <a:pPr algn="ctr" defTabSz="782638" eaLnBrk="1" hangingPunct="1"/>
            <a:r>
              <a:rPr kumimoji="1" lang="zh-TW" altLang="en-US" sz="1800" b="1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學輔款單位主管</a:t>
            </a:r>
            <a:endParaRPr kumimoji="1" lang="en-US" altLang="zh-TW" sz="1800" b="1" dirty="0" smtClean="0">
              <a:solidFill>
                <a:srgbClr val="FF0066"/>
              </a:solidFill>
              <a:latin typeface="標楷體" pitchFamily="65" charset="-120"/>
              <a:ea typeface="標楷體" pitchFamily="65" charset="-120"/>
            </a:endParaRPr>
          </a:p>
          <a:p>
            <a:pPr algn="ctr" defTabSz="782638" eaLnBrk="1" hangingPunct="1"/>
            <a:r>
              <a:rPr kumimoji="1" lang="zh-TW" altLang="en-US" sz="1800" b="1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為</a:t>
            </a:r>
            <a:r>
              <a:rPr kumimoji="1" lang="zh-TW" altLang="en-US" sz="1800" b="1" u="sng" dirty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課指組組長</a:t>
            </a:r>
            <a:r>
              <a:rPr kumimoji="1" lang="zh-TW" altLang="en-US" sz="1800" b="1" dirty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及</a:t>
            </a:r>
            <a:r>
              <a:rPr kumimoji="1" lang="zh-TW" altLang="en-US" sz="1800" b="1" u="sng" dirty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學務長</a:t>
            </a:r>
          </a:p>
          <a:p>
            <a:pPr algn="ctr" defTabSz="782638" eaLnBrk="1" hangingPunct="1"/>
            <a:endParaRPr kumimoji="1" lang="zh-TW" altLang="en-US" sz="1800" b="1" dirty="0">
              <a:solidFill>
                <a:srgbClr val="FF0066"/>
              </a:solidFill>
              <a:latin typeface="標楷體" pitchFamily="65" charset="-120"/>
              <a:ea typeface="標楷體" pitchFamily="65" charset="-120"/>
            </a:endParaRPr>
          </a:p>
          <a:p>
            <a:pPr algn="ctr" defTabSz="782638" eaLnBrk="1" hangingPunct="1"/>
            <a:endParaRPr kumimoji="1" lang="en-US" altLang="zh-TW" sz="1800" b="1" dirty="0">
              <a:solidFill>
                <a:srgbClr val="FF006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" name="AutoShape 7"/>
          <p:cNvSpPr>
            <a:spLocks noChangeArrowheads="1"/>
          </p:cNvSpPr>
          <p:nvPr/>
        </p:nvSpPr>
        <p:spPr bwMode="auto">
          <a:xfrm>
            <a:off x="6109780" y="3806824"/>
            <a:ext cx="1939925" cy="719138"/>
          </a:xfrm>
          <a:prstGeom prst="wedgeRectCallout">
            <a:avLst>
              <a:gd name="adj1" fmla="val -198583"/>
              <a:gd name="adj2" fmla="val -7834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8209" tIns="39104" rIns="78209" bIns="39104"/>
          <a:lstStyle/>
          <a:p>
            <a:pPr algn="ctr" defTabSz="782638" eaLnBrk="1" hangingPunct="1"/>
            <a:r>
              <a:rPr kumimoji="1" lang="zh-TW" altLang="en-US" sz="2000" b="1" dirty="0">
                <a:solidFill>
                  <a:srgbClr val="FF0066"/>
                </a:solidFill>
                <a:latin typeface="Tahoma" pitchFamily="34" charset="0"/>
                <a:ea typeface="標楷體" pitchFamily="65" charset="-120"/>
              </a:rPr>
              <a:t>承辦人員加蓋騎縫章</a:t>
            </a:r>
          </a:p>
        </p:txBody>
      </p:sp>
    </p:spTree>
    <p:extLst>
      <p:ext uri="{BB962C8B-B14F-4D97-AF65-F5344CB8AC3E}">
        <p14:creationId xmlns:p14="http://schemas.microsoft.com/office/powerpoint/2010/main" val="386473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27088" y="2708275"/>
            <a:ext cx="7632700" cy="1441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zh-TW" altLang="en-US" sz="4800" b="1" smtClean="0">
                <a:solidFill>
                  <a:srgbClr val="0033CC"/>
                </a:solidFill>
              </a:rPr>
              <a:t>貳、單據常見缺漏宣導</a:t>
            </a:r>
            <a:endParaRPr lang="zh-TW" altLang="en-US" sz="48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88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-108520" y="980728"/>
            <a:ext cx="6047903" cy="864096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zh-TW" altLang="en-US" sz="4800" b="1" dirty="0" smtClean="0"/>
              <a:t>單據基本要件</a:t>
            </a:r>
            <a:endParaRPr lang="zh-TW" altLang="en-US" sz="4800" b="1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39552" y="1700808"/>
            <a:ext cx="8065517" cy="396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kumimoji="1" lang="zh-TW" altLang="en-US" sz="2900" b="1" dirty="0">
                <a:latin typeface="標楷體" pitchFamily="65" charset="-120"/>
                <a:ea typeface="標楷體" pitchFamily="65" charset="-120"/>
              </a:rPr>
              <a:t>買　受　人：</a:t>
            </a:r>
            <a:r>
              <a:rPr kumimoji="1" lang="zh-TW" altLang="en-US" sz="3600" b="1" u="sng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台北</a:t>
            </a:r>
            <a:r>
              <a:rPr kumimoji="1" lang="zh-TW" altLang="en-US" sz="3600" b="1" u="sng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海洋科技大學</a:t>
            </a:r>
            <a:r>
              <a:rPr kumimoji="1" lang="zh-TW" altLang="en-US" sz="2900" b="1" u="sng" dirty="0" smtClean="0">
                <a:latin typeface="標楷體" pitchFamily="65" charset="-120"/>
                <a:ea typeface="標楷體" pitchFamily="65" charset="-120"/>
              </a:rPr>
              <a:t> </a:t>
            </a:r>
            <a:endParaRPr kumimoji="1" lang="zh-TW" altLang="en-US" sz="2900" b="1" u="sng" dirty="0"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kumimoji="1" lang="zh-TW" altLang="en-US" sz="2400" b="1" dirty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</a:rPr>
              <a:t>                 </a:t>
            </a:r>
            <a:r>
              <a:rPr kumimoji="1" lang="en-US" altLang="zh-TW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kumimoji="1" lang="zh-TW" altLang="en-US" sz="2400" b="1" i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注意</a:t>
            </a:r>
            <a:r>
              <a:rPr kumimoji="1" lang="en-US" altLang="zh-TW" sz="2400" b="1" i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kumimoji="1" lang="zh-TW" altLang="en-US" sz="2400" b="1" i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勿加填系所</a:t>
            </a:r>
            <a:r>
              <a:rPr kumimoji="1" lang="en-US" altLang="zh-TW" sz="2400" b="1" i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.</a:t>
            </a:r>
            <a:r>
              <a:rPr kumimoji="1" lang="zh-TW" altLang="en-US" sz="2400" b="1" i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單位</a:t>
            </a:r>
            <a:r>
              <a:rPr kumimoji="1" lang="en-US" altLang="zh-TW" sz="2400" b="1" i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.</a:t>
            </a:r>
            <a:r>
              <a:rPr kumimoji="1" lang="zh-TW" altLang="en-US" sz="2400" b="1" i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個人姓名</a:t>
            </a:r>
            <a:r>
              <a:rPr kumimoji="1" lang="en-US" altLang="zh-TW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kumimoji="1" lang="en-US" altLang="zh-TW" sz="2400" b="1" dirty="0">
              <a:solidFill>
                <a:srgbClr val="FF99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kumimoji="1" lang="zh-TW" altLang="en-US" sz="2900" b="1" dirty="0">
                <a:latin typeface="標楷體" pitchFamily="65" charset="-120"/>
                <a:ea typeface="標楷體" pitchFamily="65" charset="-120"/>
              </a:rPr>
              <a:t>學校統一編號：</a:t>
            </a:r>
            <a:r>
              <a:rPr kumimoji="1" lang="zh-TW" altLang="en-US" sz="2900" b="1" u="sng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２９９０３１０５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endParaRPr kumimoji="1" lang="zh-TW" altLang="en-US" sz="2900" b="1" u="sng" dirty="0">
              <a:solidFill>
                <a:srgbClr val="FF99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kumimoji="1" lang="zh-TW" altLang="en-US" sz="2900" b="1" dirty="0">
                <a:latin typeface="標楷體" pitchFamily="65" charset="-120"/>
                <a:ea typeface="標楷體" pitchFamily="65" charset="-120"/>
              </a:rPr>
              <a:t>發票取得：</a:t>
            </a:r>
            <a:r>
              <a:rPr kumimoji="1" lang="zh-TW" altLang="en-US" sz="2900" b="1" u="sng" dirty="0">
                <a:latin typeface="標楷體" pitchFamily="65" charset="-120"/>
                <a:ea typeface="標楷體" pitchFamily="65" charset="-120"/>
              </a:rPr>
              <a:t>以</a:t>
            </a:r>
            <a:r>
              <a:rPr kumimoji="1" lang="zh-TW" altLang="en-US" b="1" u="sng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二聯式發票</a:t>
            </a:r>
            <a:r>
              <a:rPr kumimoji="1" lang="zh-TW" altLang="en-US" sz="2900" b="1" dirty="0">
                <a:latin typeface="標楷體" pitchFamily="65" charset="-120"/>
                <a:ea typeface="標楷體" pitchFamily="65" charset="-120"/>
              </a:rPr>
              <a:t>為主</a:t>
            </a:r>
            <a:r>
              <a:rPr kumimoji="1" lang="en-US" altLang="zh-TW" sz="29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kumimoji="1" lang="zh-TW" altLang="en-US" sz="2900" b="1" dirty="0">
                <a:latin typeface="標楷體" pitchFamily="65" charset="-120"/>
                <a:ea typeface="標楷體" pitchFamily="65" charset="-120"/>
              </a:rPr>
              <a:t>三聯式亦可</a:t>
            </a:r>
            <a:r>
              <a:rPr kumimoji="1" lang="en-US" altLang="zh-TW" sz="2900" b="1" dirty="0">
                <a:latin typeface="標楷體" pitchFamily="65" charset="-120"/>
                <a:ea typeface="標楷體" pitchFamily="65" charset="-120"/>
              </a:rPr>
              <a:t>)</a:t>
            </a:r>
            <a:r>
              <a:rPr kumimoji="1" lang="zh-TW" altLang="en-US" sz="2900" b="1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kumimoji="1" lang="zh-TW" altLang="en-US" sz="2400" b="1" dirty="0">
                <a:latin typeface="標楷體" pitchFamily="65" charset="-120"/>
                <a:ea typeface="標楷體" pitchFamily="65" charset="-120"/>
              </a:rPr>
              <a:t>              「免用統一發票收據」應具合格要件</a:t>
            </a:r>
          </a:p>
        </p:txBody>
      </p:sp>
    </p:spTree>
    <p:extLst>
      <p:ext uri="{BB962C8B-B14F-4D97-AF65-F5344CB8AC3E}">
        <p14:creationId xmlns:p14="http://schemas.microsoft.com/office/powerpoint/2010/main" val="5097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3聯式"/>
          <p:cNvPicPr>
            <a:picLocks noChangeAspect="1" noChangeArrowheads="1"/>
          </p:cNvPicPr>
          <p:nvPr/>
        </p:nvPicPr>
        <p:blipFill>
          <a:blip r:embed="rId2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3238"/>
            <a:ext cx="7632700" cy="4679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23850" y="260350"/>
            <a:ext cx="5903913" cy="6413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en-US" altLang="zh-TW" sz="3600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2.</a:t>
            </a:r>
            <a:r>
              <a:rPr kumimoji="1" lang="zh-TW" altLang="en-US" sz="3600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三聯式統一發票</a:t>
            </a:r>
            <a:endParaRPr kumimoji="1" lang="zh-TW" altLang="en-US" sz="2600" b="1" u="sng" dirty="0">
              <a:solidFill>
                <a:srgbClr val="0033CC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35496" y="3429819"/>
            <a:ext cx="2160588" cy="503237"/>
          </a:xfrm>
          <a:prstGeom prst="wedgeRectCallout">
            <a:avLst>
              <a:gd name="adj1" fmla="val 74319"/>
              <a:gd name="adj2" fmla="val -131074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1" lang="zh-TW" altLang="en-US" sz="2400" dirty="0">
                <a:solidFill>
                  <a:srgbClr val="FF0066"/>
                </a:solidFill>
                <a:latin typeface="Tahoma" pitchFamily="34" charset="0"/>
                <a:ea typeface="標楷體" pitchFamily="65" charset="-120"/>
              </a:rPr>
              <a:t>本校統一編號</a:t>
            </a: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 rot="227167">
            <a:off x="2570163" y="792163"/>
            <a:ext cx="3794125" cy="942975"/>
          </a:xfrm>
          <a:custGeom>
            <a:avLst/>
            <a:gdLst>
              <a:gd name="G0" fmla="+- 1296756 0 0"/>
              <a:gd name="G1" fmla="+- -9793210 0 0"/>
              <a:gd name="G2" fmla="+- 1296756 0 -9793210"/>
              <a:gd name="G3" fmla="+- 10800 0 0"/>
              <a:gd name="G4" fmla="+- 0 0 1296756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800 0 0"/>
              <a:gd name="G9" fmla="+- 0 0 -9793210"/>
              <a:gd name="G10" fmla="+- 10800 0 2700"/>
              <a:gd name="G11" fmla="cos G10 1296756"/>
              <a:gd name="G12" fmla="sin G10 1296756"/>
              <a:gd name="G13" fmla="cos 13500 1296756"/>
              <a:gd name="G14" fmla="sin 13500 1296756"/>
              <a:gd name="G15" fmla="+- G11 10800 0"/>
              <a:gd name="G16" fmla="+- G12 10800 0"/>
              <a:gd name="G17" fmla="+- G13 10800 0"/>
              <a:gd name="G18" fmla="+- G14 10800 0"/>
              <a:gd name="G19" fmla="*/ 10800 1 2"/>
              <a:gd name="G20" fmla="+- G19 5400 0"/>
              <a:gd name="G21" fmla="cos G20 1296756"/>
              <a:gd name="G22" fmla="sin G20 1296756"/>
              <a:gd name="G23" fmla="+- G21 10800 0"/>
              <a:gd name="G24" fmla="+- G12 G23 G22"/>
              <a:gd name="G25" fmla="+- G22 G23 G11"/>
              <a:gd name="G26" fmla="cos 10800 1296756"/>
              <a:gd name="G27" fmla="sin 10800 1296756"/>
              <a:gd name="G28" fmla="cos 10800 1296756"/>
              <a:gd name="G29" fmla="sin 10800 1296756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793210"/>
              <a:gd name="G36" fmla="sin G34 -9793210"/>
              <a:gd name="G37" fmla="+/ -9793210 1296756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800 G39"/>
              <a:gd name="G43" fmla="sin 108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5394 w 21600"/>
              <a:gd name="T5" fmla="*/ 1026 h 21600"/>
              <a:gd name="T6" fmla="*/ 1500 w 21600"/>
              <a:gd name="T7" fmla="*/ 5307 h 21600"/>
              <a:gd name="T8" fmla="*/ 15394 w 21600"/>
              <a:gd name="T9" fmla="*/ 1026 h 21600"/>
              <a:gd name="T10" fmla="*/ 23502 w 21600"/>
              <a:gd name="T11" fmla="*/ 15370 h 21600"/>
              <a:gd name="T12" fmla="*/ 20048 w 21600"/>
              <a:gd name="T13" fmla="*/ 16997 h 21600"/>
              <a:gd name="T14" fmla="*/ 18421 w 21600"/>
              <a:gd name="T15" fmla="*/ 13542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962" y="14456"/>
                </a:moveTo>
                <a:cubicBezTo>
                  <a:pt x="21384" y="13283"/>
                  <a:pt x="21600" y="12046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6979" y="-1"/>
                  <a:pt x="3443" y="2018"/>
                  <a:pt x="1500" y="5307"/>
                </a:cubicBezTo>
                <a:cubicBezTo>
                  <a:pt x="3443" y="2018"/>
                  <a:pt x="697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2046"/>
                  <a:pt x="21384" y="13283"/>
                  <a:pt x="20962" y="14456"/>
                </a:cubicBezTo>
                <a:lnTo>
                  <a:pt x="23502" y="15370"/>
                </a:lnTo>
                <a:lnTo>
                  <a:pt x="20048" y="16997"/>
                </a:lnTo>
                <a:lnTo>
                  <a:pt x="18421" y="13542"/>
                </a:lnTo>
                <a:lnTo>
                  <a:pt x="20962" y="14456"/>
                </a:ln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940425" y="549275"/>
            <a:ext cx="2990850" cy="4889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2600" b="1" u="sng" dirty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  <a:sym typeface="Wingdings" pitchFamily="2" charset="2"/>
              </a:rPr>
              <a:t>(</a:t>
            </a:r>
            <a:r>
              <a:rPr kumimoji="1" lang="zh-TW" altLang="en-US" sz="2600" b="1" u="sng" dirty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  <a:sym typeface="Wingdings" pitchFamily="2" charset="2"/>
              </a:rPr>
              <a:t>二</a:t>
            </a:r>
            <a:r>
              <a:rPr kumimoji="1" lang="en-US" altLang="zh-TW" sz="2600" b="1" u="sng" dirty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  <a:sym typeface="Wingdings" pitchFamily="2" charset="2"/>
              </a:rPr>
              <a:t>.</a:t>
            </a:r>
            <a:r>
              <a:rPr kumimoji="1" lang="zh-TW" altLang="en-US" sz="2600" b="1" u="sng" dirty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  <a:sym typeface="Wingdings" pitchFamily="2" charset="2"/>
              </a:rPr>
              <a:t>三聯均要附上</a:t>
            </a:r>
            <a:r>
              <a:rPr kumimoji="1" lang="en-US" altLang="zh-TW" sz="2600" b="1" u="sng" dirty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  <a:sym typeface="Wingdings" pitchFamily="2" charset="2"/>
              </a:rPr>
              <a:t>)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250825" y="4437063"/>
            <a:ext cx="2089150" cy="576262"/>
          </a:xfrm>
          <a:prstGeom prst="wedgeRectCallout">
            <a:avLst>
              <a:gd name="adj1" fmla="val 115731"/>
              <a:gd name="adj2" fmla="val -222727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1" lang="en-US" altLang="zh-TW" sz="240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kumimoji="1" lang="zh-TW" altLang="en-US" sz="240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數量要詳細</a:t>
            </a: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250825" y="5084763"/>
            <a:ext cx="2160588" cy="936625"/>
          </a:xfrm>
          <a:prstGeom prst="wedgeRectCallout">
            <a:avLst>
              <a:gd name="adj1" fmla="val 28250"/>
              <a:gd name="adj2" fmla="val -39829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1" lang="en-US" altLang="zh-TW" sz="2400" b="1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kumimoji="1" lang="zh-TW" altLang="en-US" sz="2400" b="1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一批</a:t>
            </a:r>
            <a:r>
              <a:rPr kumimoji="1" lang="en-US" altLang="zh-TW" sz="2400" b="1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kumimoji="1" lang="zh-TW" altLang="en-US" sz="2400" b="1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空白</a:t>
            </a:r>
            <a:r>
              <a:rPr kumimoji="1" lang="en-US" altLang="zh-TW" sz="2400" b="1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eaLnBrk="1" hangingPunct="1"/>
            <a:r>
              <a:rPr kumimoji="1" lang="zh-TW" altLang="en-US" sz="2400" b="1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附出貨單</a:t>
            </a:r>
          </a:p>
        </p:txBody>
      </p:sp>
    </p:spTree>
    <p:extLst>
      <p:ext uri="{BB962C8B-B14F-4D97-AF65-F5344CB8AC3E}">
        <p14:creationId xmlns:p14="http://schemas.microsoft.com/office/powerpoint/2010/main" val="89842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3電子發票"/>
          <p:cNvPicPr>
            <a:picLocks noChangeAspect="1" noChangeArrowheads="1"/>
          </p:cNvPicPr>
          <p:nvPr/>
        </p:nvPicPr>
        <p:blipFill>
          <a:blip r:embed="rId2">
            <a:lum bright="-1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8" y="1"/>
            <a:ext cx="5834062" cy="685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39750" y="549275"/>
            <a:ext cx="2700338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2400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3.</a:t>
            </a:r>
            <a:r>
              <a:rPr kumimoji="1" lang="zh-TW" altLang="en-US" sz="2400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電子發票 </a:t>
            </a:r>
            <a:r>
              <a:rPr kumimoji="1" lang="en-US" altLang="zh-TW" sz="2400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: 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323850" y="2205039"/>
            <a:ext cx="2808288" cy="1470308"/>
          </a:xfrm>
          <a:prstGeom prst="wedgeRectCallout">
            <a:avLst>
              <a:gd name="adj1" fmla="val 71426"/>
              <a:gd name="adj2" fmla="val 66532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1" lang="en-US" altLang="zh-TW" sz="2000" dirty="0">
                <a:latin typeface="標楷體" pitchFamily="65" charset="-120"/>
                <a:ea typeface="標楷體" pitchFamily="65" charset="-120"/>
              </a:rPr>
              <a:t>1.</a:t>
            </a:r>
            <a:r>
              <a:rPr kumimoji="1" lang="zh-TW" altLang="en-US" sz="2000" dirty="0">
                <a:latin typeface="標楷體" pitchFamily="65" charset="-120"/>
                <a:ea typeface="標楷體" pitchFamily="65" charset="-120"/>
              </a:rPr>
              <a:t>無中文品名</a:t>
            </a:r>
          </a:p>
          <a:p>
            <a:pPr eaLnBrk="1" hangingPunct="1"/>
            <a:r>
              <a:rPr kumimoji="1" lang="en-US" altLang="zh-TW" sz="2000" dirty="0">
                <a:latin typeface="標楷體" pitchFamily="65" charset="-120"/>
                <a:ea typeface="標楷體" pitchFamily="65" charset="-120"/>
              </a:rPr>
              <a:t>2.</a:t>
            </a:r>
            <a:r>
              <a:rPr kumimoji="1" lang="zh-TW" altLang="en-US" sz="2000" dirty="0">
                <a:latin typeface="標楷體" pitchFamily="65" charset="-120"/>
                <a:ea typeface="標楷體" pitchFamily="65" charset="-120"/>
              </a:rPr>
              <a:t>經手人</a:t>
            </a:r>
            <a:r>
              <a:rPr kumimoji="1" lang="zh-TW" altLang="en-US" sz="2000" u="sng" dirty="0">
                <a:latin typeface="標楷體" pitchFamily="65" charset="-120"/>
                <a:ea typeface="標楷體" pitchFamily="65" charset="-120"/>
              </a:rPr>
              <a:t>書寫中文品名</a:t>
            </a:r>
            <a:r>
              <a:rPr kumimoji="1" lang="en-US" altLang="zh-TW" sz="2600" u="sng" dirty="0">
                <a:latin typeface="標楷體" pitchFamily="65" charset="-120"/>
                <a:ea typeface="標楷體" pitchFamily="65" charset="-120"/>
              </a:rPr>
              <a:t>+</a:t>
            </a:r>
            <a:r>
              <a:rPr kumimoji="1" lang="zh-TW" altLang="en-US" sz="2600" u="sng" dirty="0">
                <a:latin typeface="標楷體" pitchFamily="65" charset="-120"/>
                <a:ea typeface="標楷體" pitchFamily="65" charset="-120"/>
              </a:rPr>
              <a:t>簽章</a:t>
            </a: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250825" y="5516564"/>
            <a:ext cx="2952750" cy="867746"/>
          </a:xfrm>
          <a:prstGeom prst="wedgeRectCallout">
            <a:avLst>
              <a:gd name="adj1" fmla="val 67366"/>
              <a:gd name="adj2" fmla="val -81241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1" lang="zh-TW" altLang="en-US" sz="2400" u="sng" dirty="0">
                <a:latin typeface="Tahoma" pitchFamily="34" charset="0"/>
                <a:ea typeface="標楷體" pitchFamily="65" charset="-120"/>
              </a:rPr>
              <a:t>統編補寫</a:t>
            </a:r>
          </a:p>
          <a:p>
            <a:pPr eaLnBrk="1" hangingPunct="1"/>
            <a:r>
              <a:rPr kumimoji="1" lang="zh-TW" altLang="en-US" sz="2400" dirty="0">
                <a:latin typeface="Tahoma" pitchFamily="34" charset="0"/>
                <a:ea typeface="標楷體" pitchFamily="65" charset="-120"/>
              </a:rPr>
              <a:t>加蓋公司發票章</a:t>
            </a:r>
            <a:endParaRPr kumimoji="1" lang="zh-TW" altLang="en-US" sz="2400" dirty="0"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969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742FD25E-45D9-F21F-5149-8E4A77935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241248"/>
            <a:ext cx="5688632" cy="4005177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206375"/>
            <a:ext cx="8212138" cy="6413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3600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4.</a:t>
            </a:r>
            <a:r>
              <a:rPr kumimoji="1" lang="zh-TW" altLang="en-US" sz="3600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免用統一發票收據：</a:t>
            </a: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6443663" y="620713"/>
            <a:ext cx="2411412" cy="519112"/>
          </a:xfrm>
          <a:prstGeom prst="wedgeRectCallout">
            <a:avLst>
              <a:gd name="adj1" fmla="val -30380"/>
              <a:gd name="adj2" fmla="val 150306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1" lang="zh-TW" altLang="en-US" sz="2000" b="1" dirty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</a:rPr>
              <a:t>本校統編要填入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755650" y="5516563"/>
            <a:ext cx="2124075" cy="433387"/>
          </a:xfrm>
          <a:prstGeom prst="wedgeRectCallout">
            <a:avLst>
              <a:gd name="adj1" fmla="val 60838"/>
              <a:gd name="adj2" fmla="val -697986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1" lang="zh-TW" altLang="en-US" sz="2000" b="1" dirty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</a:rPr>
              <a:t>品名</a:t>
            </a:r>
            <a:r>
              <a:rPr kumimoji="1" lang="en-US" altLang="zh-TW" sz="2000" b="1" dirty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</a:rPr>
              <a:t>.</a:t>
            </a:r>
            <a:r>
              <a:rPr kumimoji="1" lang="zh-TW" altLang="en-US" sz="2000" b="1" dirty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</a:rPr>
              <a:t>數量要詳細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3563938" y="5876925"/>
            <a:ext cx="2160587" cy="779463"/>
          </a:xfrm>
          <a:prstGeom prst="wedgeRectCallout">
            <a:avLst>
              <a:gd name="adj1" fmla="val 6282"/>
              <a:gd name="adj2" fmla="val -179532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1" lang="zh-TW" altLang="en-US" sz="2000" b="1" dirty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大寫金額</a:t>
            </a:r>
            <a:r>
              <a:rPr kumimoji="1" lang="zh-TW" altLang="en-US" sz="2000" b="1" dirty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</a:rPr>
              <a:t>塗改</a:t>
            </a:r>
          </a:p>
          <a:p>
            <a:pPr eaLnBrk="1" hangingPunct="1"/>
            <a:r>
              <a:rPr kumimoji="1" lang="zh-TW" altLang="en-US" sz="2000" b="1" dirty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要退回重開立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6316663" y="5343524"/>
            <a:ext cx="2665412" cy="779463"/>
          </a:xfrm>
          <a:prstGeom prst="wedgeRectCallout">
            <a:avLst>
              <a:gd name="adj1" fmla="val -36181"/>
              <a:gd name="adj2" fmla="val -275662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1" lang="zh-TW" altLang="en-US" sz="2400" b="1" dirty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</a:rPr>
              <a:t>有免用統一編號</a:t>
            </a:r>
          </a:p>
        </p:txBody>
      </p:sp>
    </p:spTree>
    <p:extLst>
      <p:ext uri="{BB962C8B-B14F-4D97-AF65-F5344CB8AC3E}">
        <p14:creationId xmlns:p14="http://schemas.microsoft.com/office/powerpoint/2010/main" val="36768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請記得加封面頁，學輔代碼請以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碼呈現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向右箭號 8"/>
          <p:cNvSpPr/>
          <p:nvPr/>
        </p:nvSpPr>
        <p:spPr>
          <a:xfrm rot="10800000">
            <a:off x="2769424" y="554727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945" y="5590858"/>
            <a:ext cx="100012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內容版面配置區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527" y="2132856"/>
            <a:ext cx="2981362" cy="4319587"/>
          </a:xfrm>
        </p:spPr>
      </p:pic>
      <p:sp>
        <p:nvSpPr>
          <p:cNvPr id="10" name="矩形 9"/>
          <p:cNvSpPr/>
          <p:nvPr/>
        </p:nvSpPr>
        <p:spPr>
          <a:xfrm>
            <a:off x="2915816" y="6127433"/>
            <a:ext cx="1080120" cy="32590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840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賣場發票"/>
          <p:cNvPicPr>
            <a:picLocks noChangeAspect="1" noChangeArrowheads="1"/>
          </p:cNvPicPr>
          <p:nvPr/>
        </p:nvPicPr>
        <p:blipFill>
          <a:blip r:embed="rId2">
            <a:lum bright="-2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96975"/>
            <a:ext cx="3455987" cy="540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042988" y="274638"/>
            <a:ext cx="7440612" cy="5794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5.</a:t>
            </a:r>
            <a:r>
              <a:rPr kumimoji="1" lang="zh-TW" altLang="en-US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大賣場</a:t>
            </a:r>
            <a:r>
              <a:rPr kumimoji="1" lang="en-US" altLang="zh-TW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( </a:t>
            </a:r>
            <a:r>
              <a:rPr kumimoji="1" lang="zh-TW" altLang="en-US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附送貨單</a:t>
            </a:r>
            <a:r>
              <a:rPr kumimoji="1" lang="en-US" altLang="zh-TW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)</a:t>
            </a:r>
          </a:p>
        </p:txBody>
      </p:sp>
      <p:pic>
        <p:nvPicPr>
          <p:cNvPr id="5" name="Picture 4" descr="6a賣場送貨單(式樣)"/>
          <p:cNvPicPr>
            <a:picLocks noChangeAspect="1" noChangeArrowheads="1"/>
          </p:cNvPicPr>
          <p:nvPr/>
        </p:nvPicPr>
        <p:blipFill>
          <a:blip r:embed="rId3">
            <a:lum bright="-20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341438"/>
            <a:ext cx="4356100" cy="5040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 rot="227167">
            <a:off x="2568575" y="817563"/>
            <a:ext cx="4594225" cy="942975"/>
          </a:xfrm>
          <a:custGeom>
            <a:avLst/>
            <a:gdLst>
              <a:gd name="G0" fmla="+- -2383196 0 0"/>
              <a:gd name="G1" fmla="+- -7254013 0 0"/>
              <a:gd name="G2" fmla="+- -2383196 0 -7254013"/>
              <a:gd name="G3" fmla="+- 10800 0 0"/>
              <a:gd name="G4" fmla="+- 0 0 -2383196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800 0 0"/>
              <a:gd name="G9" fmla="+- 0 0 -7254013"/>
              <a:gd name="G10" fmla="+- 10800 0 2700"/>
              <a:gd name="G11" fmla="cos G10 -2383196"/>
              <a:gd name="G12" fmla="sin G10 -2383196"/>
              <a:gd name="G13" fmla="cos 13500 -2383196"/>
              <a:gd name="G14" fmla="sin 13500 -2383196"/>
              <a:gd name="G15" fmla="+- G11 10800 0"/>
              <a:gd name="G16" fmla="+- G12 10800 0"/>
              <a:gd name="G17" fmla="+- G13 10800 0"/>
              <a:gd name="G18" fmla="+- G14 10800 0"/>
              <a:gd name="G19" fmla="*/ 10800 1 2"/>
              <a:gd name="G20" fmla="+- G19 5400 0"/>
              <a:gd name="G21" fmla="cos G20 -2383196"/>
              <a:gd name="G22" fmla="sin G20 -2383196"/>
              <a:gd name="G23" fmla="+- G21 10800 0"/>
              <a:gd name="G24" fmla="+- G12 G23 G22"/>
              <a:gd name="G25" fmla="+- G22 G23 G11"/>
              <a:gd name="G26" fmla="cos 10800 -2383196"/>
              <a:gd name="G27" fmla="sin 10800 -2383196"/>
              <a:gd name="G28" fmla="cos 10800 -2383196"/>
              <a:gd name="G29" fmla="sin 10800 -2383196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54013"/>
              <a:gd name="G36" fmla="sin G34 -7254013"/>
              <a:gd name="G37" fmla="+/ -7254013 -2383196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800 G39"/>
              <a:gd name="G43" fmla="sin 108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3862 w 21600"/>
              <a:gd name="T5" fmla="*/ 443 h 21600"/>
              <a:gd name="T6" fmla="*/ 6984 w 21600"/>
              <a:gd name="T7" fmla="*/ 696 h 21600"/>
              <a:gd name="T8" fmla="*/ 13862 w 21600"/>
              <a:gd name="T9" fmla="*/ 443 h 21600"/>
              <a:gd name="T10" fmla="*/ 21671 w 21600"/>
              <a:gd name="T11" fmla="*/ 2795 h 21600"/>
              <a:gd name="T12" fmla="*/ 21097 w 21600"/>
              <a:gd name="T13" fmla="*/ 6570 h 21600"/>
              <a:gd name="T14" fmla="*/ 17322 w 21600"/>
              <a:gd name="T15" fmla="*/ 599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496" y="4396"/>
                </a:moveTo>
                <a:cubicBezTo>
                  <a:pt x="17461" y="1632"/>
                  <a:pt x="14232" y="0"/>
                  <a:pt x="10800" y="0"/>
                </a:cubicBezTo>
                <a:cubicBezTo>
                  <a:pt x="9496" y="-1"/>
                  <a:pt x="8204" y="235"/>
                  <a:pt x="6984" y="696"/>
                </a:cubicBezTo>
                <a:cubicBezTo>
                  <a:pt x="8204" y="235"/>
                  <a:pt x="9496" y="-1"/>
                  <a:pt x="10800" y="0"/>
                </a:cubicBezTo>
                <a:cubicBezTo>
                  <a:pt x="14232" y="0"/>
                  <a:pt x="17461" y="1632"/>
                  <a:pt x="19496" y="4396"/>
                </a:cubicBezTo>
                <a:lnTo>
                  <a:pt x="21671" y="2795"/>
                </a:lnTo>
                <a:lnTo>
                  <a:pt x="21097" y="6570"/>
                </a:lnTo>
                <a:lnTo>
                  <a:pt x="17322" y="5997"/>
                </a:lnTo>
                <a:lnTo>
                  <a:pt x="19496" y="4396"/>
                </a:ln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250825" y="4221163"/>
            <a:ext cx="2411413" cy="519112"/>
          </a:xfrm>
          <a:prstGeom prst="wedgeRectCallout">
            <a:avLst>
              <a:gd name="adj1" fmla="val 55792"/>
              <a:gd name="adj2" fmla="val -154282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1" lang="zh-TW" altLang="en-US" sz="2000" b="1" dirty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</a:rPr>
              <a:t>本校統編要填入</a:t>
            </a:r>
          </a:p>
        </p:txBody>
      </p:sp>
    </p:spTree>
    <p:extLst>
      <p:ext uri="{BB962C8B-B14F-4D97-AF65-F5344CB8AC3E}">
        <p14:creationId xmlns:p14="http://schemas.microsoft.com/office/powerpoint/2010/main" val="98462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77825" y="274638"/>
            <a:ext cx="6400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6.</a:t>
            </a:r>
            <a:r>
              <a:rPr kumimoji="1" lang="zh-TW" altLang="en-US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保險單  </a:t>
            </a:r>
            <a:r>
              <a:rPr kumimoji="1" lang="en-US" altLang="zh-TW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: </a:t>
            </a:r>
            <a:r>
              <a:rPr kumimoji="1" lang="en-US" altLang="zh-TW" sz="2000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(</a:t>
            </a:r>
            <a:r>
              <a:rPr kumimoji="1" lang="zh-TW" altLang="en-US" sz="2000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附要保人名冊</a:t>
            </a:r>
            <a:r>
              <a:rPr kumimoji="1" lang="en-US" altLang="zh-TW" sz="2000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)</a:t>
            </a:r>
          </a:p>
        </p:txBody>
      </p:sp>
      <p:pic>
        <p:nvPicPr>
          <p:cNvPr id="3" name="Picture 3" descr="2聯式"/>
          <p:cNvPicPr>
            <a:picLocks noChangeAspect="1" noChangeArrowheads="1"/>
          </p:cNvPicPr>
          <p:nvPr/>
        </p:nvPicPr>
        <p:blipFill>
          <a:blip r:embed="rId2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125538"/>
            <a:ext cx="6408737" cy="5113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539750" y="5013325"/>
            <a:ext cx="1368425" cy="863600"/>
          </a:xfrm>
          <a:prstGeom prst="wedgeRectCallout">
            <a:avLst>
              <a:gd name="adj1" fmla="val 108815"/>
              <a:gd name="adj2" fmla="val -70222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1" lang="zh-TW" altLang="en-US" sz="2000" b="1">
                <a:solidFill>
                  <a:srgbClr val="FF0066"/>
                </a:solidFill>
                <a:latin typeface="Tahoma" pitchFamily="34" charset="0"/>
                <a:ea typeface="標楷體" pitchFamily="65" charset="-120"/>
              </a:rPr>
              <a:t>要保人：</a:t>
            </a:r>
            <a:r>
              <a:rPr kumimoji="1" lang="zh-TW" altLang="en-US" sz="2000" b="1" u="sng">
                <a:solidFill>
                  <a:srgbClr val="FF0066"/>
                </a:solidFill>
                <a:latin typeface="Tahoma" pitchFamily="34" charset="0"/>
                <a:ea typeface="標楷體" pitchFamily="65" charset="-120"/>
              </a:rPr>
              <a:t>本校校名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684213" y="3500438"/>
            <a:ext cx="1401762" cy="433387"/>
          </a:xfrm>
          <a:prstGeom prst="wedgeRectCallout">
            <a:avLst>
              <a:gd name="adj1" fmla="val 102435"/>
              <a:gd name="adj2" fmla="val -170148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1" lang="zh-TW" altLang="en-US" sz="2000" b="1" dirty="0">
                <a:latin typeface="Tahoma" pitchFamily="34" charset="0"/>
                <a:ea typeface="標楷體" pitchFamily="65" charset="-120"/>
              </a:rPr>
              <a:t>收據日期</a:t>
            </a:r>
          </a:p>
        </p:txBody>
      </p:sp>
    </p:spTree>
    <p:extLst>
      <p:ext uri="{BB962C8B-B14F-4D97-AF65-F5344CB8AC3E}">
        <p14:creationId xmlns:p14="http://schemas.microsoft.com/office/powerpoint/2010/main" val="217904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206375"/>
            <a:ext cx="8212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7.</a:t>
            </a:r>
            <a:r>
              <a:rPr kumimoji="1" lang="zh-TW" altLang="en-US" b="1" u="sng" dirty="0">
                <a:solidFill>
                  <a:srgbClr val="0033CC"/>
                </a:solidFill>
                <a:latin typeface="Times New Roman" pitchFamily="18" charset="0"/>
                <a:ea typeface="標楷體" pitchFamily="65" charset="-120"/>
              </a:rPr>
              <a:t>未經立案商店「收據」：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lum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44675"/>
            <a:ext cx="7777163" cy="33131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5940425" y="5516563"/>
            <a:ext cx="2665413" cy="576262"/>
          </a:xfrm>
          <a:prstGeom prst="wedgeRectCallout">
            <a:avLst>
              <a:gd name="adj1" fmla="val -21889"/>
              <a:gd name="adj2" fmla="val -263222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1" lang="zh-TW" altLang="en-US" sz="2400" b="1" dirty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沒有</a:t>
            </a:r>
            <a:r>
              <a:rPr kumimoji="1" lang="zh-TW" altLang="en-US" sz="2400" b="1" u="sng" dirty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免用統一編號</a:t>
            </a:r>
          </a:p>
        </p:txBody>
      </p:sp>
    </p:spTree>
    <p:extLst>
      <p:ext uri="{BB962C8B-B14F-4D97-AF65-F5344CB8AC3E}">
        <p14:creationId xmlns:p14="http://schemas.microsoft.com/office/powerpoint/2010/main" val="225495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雲朵形圖說文字 3"/>
          <p:cNvSpPr/>
          <p:nvPr/>
        </p:nvSpPr>
        <p:spPr>
          <a:xfrm>
            <a:off x="179512" y="1340768"/>
            <a:ext cx="5616624" cy="3816424"/>
          </a:xfrm>
          <a:prstGeom prst="cloudCallout">
            <a:avLst>
              <a:gd name="adj1" fmla="val 98319"/>
              <a:gd name="adj2" fmla="val 6701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223628" y="2142739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感謝聆聽</a:t>
            </a:r>
            <a:endParaRPr lang="en-US" altLang="zh-TW" sz="6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謝謝指教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3787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4923" y="2487766"/>
            <a:ext cx="2664296" cy="150931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3600" dirty="0" smtClean="0"/>
              <a:t>附表一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>
                <a:solidFill>
                  <a:srgbClr val="FF0000"/>
                </a:solidFill>
              </a:rPr>
              <a:t>活動</a:t>
            </a:r>
            <a:r>
              <a:rPr lang="zh-TW" altLang="en-US" sz="3600" dirty="0" smtClean="0">
                <a:solidFill>
                  <a:srgbClr val="FF0000"/>
                </a:solidFill>
              </a:rPr>
              <a:t>目的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>
                <a:solidFill>
                  <a:srgbClr val="FF0000"/>
                </a:solidFill>
              </a:rPr>
              <a:t>預期成效</a:t>
            </a:r>
            <a:r>
              <a:rPr lang="en-US" altLang="zh-TW" sz="3600" dirty="0" smtClean="0">
                <a:solidFill>
                  <a:srgbClr val="FF0000"/>
                </a:solidFill>
              </a:rPr>
              <a:t/>
            </a:r>
            <a:br>
              <a:rPr lang="en-US" altLang="zh-TW" sz="3600" dirty="0" smtClean="0">
                <a:solidFill>
                  <a:srgbClr val="FF0000"/>
                </a:solidFill>
              </a:rPr>
            </a:br>
            <a:r>
              <a:rPr lang="zh-TW" altLang="en-US" sz="3600" dirty="0" smtClean="0"/>
              <a:t>需</a:t>
            </a:r>
            <a:r>
              <a:rPr lang="en-US" altLang="zh-TW" sz="3600" dirty="0" smtClean="0"/>
              <a:t>120</a:t>
            </a:r>
            <a:r>
              <a:rPr lang="zh-TW" altLang="en-US" sz="3600" dirty="0" smtClean="0"/>
              <a:t>字以上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endParaRPr lang="zh-TW" altLang="en-US" sz="3600" dirty="0"/>
          </a:p>
        </p:txBody>
      </p:sp>
      <p:sp>
        <p:nvSpPr>
          <p:cNvPr id="4" name="向右箭號 3"/>
          <p:cNvSpPr/>
          <p:nvPr/>
        </p:nvSpPr>
        <p:spPr>
          <a:xfrm>
            <a:off x="3851920" y="300010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向右箭號 4"/>
          <p:cNvSpPr/>
          <p:nvPr/>
        </p:nvSpPr>
        <p:spPr>
          <a:xfrm>
            <a:off x="2051720" y="558924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24744"/>
            <a:ext cx="3528392" cy="5425965"/>
          </a:xfrm>
        </p:spPr>
      </p:pic>
      <p:sp>
        <p:nvSpPr>
          <p:cNvPr id="7" name="圓角矩形 6"/>
          <p:cNvSpPr/>
          <p:nvPr/>
        </p:nvSpPr>
        <p:spPr>
          <a:xfrm>
            <a:off x="5364088" y="2420888"/>
            <a:ext cx="1224136" cy="288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5394548" y="5445224"/>
            <a:ext cx="1224136" cy="288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978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7"/>
          <p:cNvPicPr>
            <a:picLocks noChangeAspect="1"/>
          </p:cNvPicPr>
          <p:nvPr/>
        </p:nvPicPr>
        <p:blipFill rotWithShape="1">
          <a:blip r:embed="rId2"/>
          <a:srcRect l="53110" t="20861" r="14563" b="5899"/>
          <a:stretch/>
        </p:blipFill>
        <p:spPr>
          <a:xfrm>
            <a:off x="4582380" y="1124744"/>
            <a:ext cx="4337185" cy="552730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1903585"/>
            <a:ext cx="3902711" cy="4085032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3600" dirty="0"/>
              <a:t>附表</a:t>
            </a:r>
            <a:r>
              <a:rPr lang="zh-TW" altLang="en-US" sz="3600" dirty="0" smtClean="0"/>
              <a:t>二、</a:t>
            </a:r>
            <a:r>
              <a:rPr lang="zh-TW" altLang="en-US" sz="3600" dirty="0" smtClean="0"/>
              <a:t>十一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/>
              <a:t>請</a:t>
            </a:r>
            <a:r>
              <a:rPr lang="zh-TW" altLang="en-US" sz="3600" dirty="0"/>
              <a:t>核對</a:t>
            </a:r>
            <a:r>
              <a:rPr lang="zh-TW" altLang="zh-TW" sz="3600" dirty="0">
                <a:solidFill>
                  <a:srgbClr val="FF0000"/>
                </a:solidFill>
              </a:rPr>
              <a:t>學輔願景</a:t>
            </a:r>
            <a:r>
              <a:rPr lang="zh-TW" altLang="en-US" sz="3600" dirty="0"/>
              <a:t>、</a:t>
            </a:r>
            <a:r>
              <a:rPr lang="zh-TW" altLang="zh-TW" sz="3600" dirty="0">
                <a:solidFill>
                  <a:srgbClr val="FF0000"/>
                </a:solidFill>
              </a:rPr>
              <a:t>學輔工作</a:t>
            </a:r>
            <a:r>
              <a:rPr lang="zh-TW" altLang="zh-TW" sz="3600" dirty="0" smtClean="0">
                <a:solidFill>
                  <a:srgbClr val="FF0000"/>
                </a:solidFill>
              </a:rPr>
              <a:t>項目</a:t>
            </a:r>
            <a:r>
              <a:rPr lang="zh-TW" altLang="en-US" sz="3600" dirty="0" smtClean="0"/>
              <a:t>，請由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zh-TW" sz="3600" dirty="0" smtClean="0">
                <a:solidFill>
                  <a:srgbClr val="00B0F0"/>
                </a:solidFill>
              </a:rPr>
              <a:t>學</a:t>
            </a:r>
            <a:r>
              <a:rPr lang="zh-TW" altLang="zh-TW" sz="3600" dirty="0">
                <a:solidFill>
                  <a:srgbClr val="00B0F0"/>
                </a:solidFill>
              </a:rPr>
              <a:t>務處首頁</a:t>
            </a:r>
            <a:r>
              <a:rPr lang="en-US" altLang="zh-TW" sz="3600" dirty="0" smtClean="0">
                <a:solidFill>
                  <a:srgbClr val="00B0F0"/>
                </a:solidFill>
              </a:rPr>
              <a:t>→</a:t>
            </a:r>
            <a:br>
              <a:rPr lang="en-US" altLang="zh-TW" sz="3600" dirty="0" smtClean="0">
                <a:solidFill>
                  <a:srgbClr val="00B0F0"/>
                </a:solidFill>
              </a:rPr>
            </a:br>
            <a:r>
              <a:rPr lang="zh-TW" altLang="zh-TW" sz="3600" dirty="0" smtClean="0">
                <a:solidFill>
                  <a:srgbClr val="00B0F0"/>
                </a:solidFill>
              </a:rPr>
              <a:t>課</a:t>
            </a:r>
            <a:r>
              <a:rPr lang="zh-TW" altLang="zh-TW" sz="3600" dirty="0">
                <a:solidFill>
                  <a:srgbClr val="00B0F0"/>
                </a:solidFill>
              </a:rPr>
              <a:t>指組</a:t>
            </a:r>
            <a:r>
              <a:rPr lang="en-US" altLang="zh-TW" sz="3600" dirty="0" smtClean="0">
                <a:solidFill>
                  <a:srgbClr val="00B0F0"/>
                </a:solidFill>
              </a:rPr>
              <a:t>→</a:t>
            </a:r>
            <a:r>
              <a:rPr lang="zh-TW" altLang="zh-TW" sz="3600" dirty="0" smtClean="0">
                <a:solidFill>
                  <a:srgbClr val="00B0F0"/>
                </a:solidFill>
              </a:rPr>
              <a:t>學</a:t>
            </a:r>
            <a:r>
              <a:rPr lang="zh-TW" altLang="zh-TW" sz="3600" dirty="0">
                <a:solidFill>
                  <a:srgbClr val="00B0F0"/>
                </a:solidFill>
              </a:rPr>
              <a:t>輔</a:t>
            </a:r>
            <a:r>
              <a:rPr lang="zh-TW" altLang="zh-TW" sz="3600" dirty="0" smtClean="0">
                <a:solidFill>
                  <a:srgbClr val="00B0F0"/>
                </a:solidFill>
              </a:rPr>
              <a:t>經費</a:t>
            </a:r>
            <a:r>
              <a:rPr lang="zh-TW" altLang="en-US" sz="3600" dirty="0" smtClean="0">
                <a:solidFill>
                  <a:srgbClr val="00B0F0"/>
                </a:solidFill>
              </a:rPr>
              <a:t>  </a:t>
            </a:r>
            <a:r>
              <a:rPr lang="en-US" altLang="zh-TW" sz="3600" dirty="0" smtClean="0">
                <a:solidFill>
                  <a:srgbClr val="00B0F0"/>
                </a:solidFill>
              </a:rPr>
              <a:t/>
            </a:r>
            <a:br>
              <a:rPr lang="en-US" altLang="zh-TW" sz="3600" dirty="0" smtClean="0">
                <a:solidFill>
                  <a:srgbClr val="00B0F0"/>
                </a:solidFill>
              </a:rPr>
            </a:br>
            <a:r>
              <a:rPr lang="zh-TW" altLang="en-US" sz="3600" dirty="0" smtClean="0"/>
              <a:t>查詢</a:t>
            </a:r>
            <a:r>
              <a:rPr lang="en-US" altLang="zh-TW" sz="4000" dirty="0"/>
              <a:t/>
            </a:r>
            <a:br>
              <a:rPr lang="en-US" altLang="zh-TW" sz="4000" dirty="0"/>
            </a:b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4" name="向右箭號 3"/>
          <p:cNvSpPr/>
          <p:nvPr/>
        </p:nvSpPr>
        <p:spPr>
          <a:xfrm>
            <a:off x="3496116" y="321297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4644008" y="1556792"/>
            <a:ext cx="1101352" cy="50405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497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31494" t="10101" r="29919" b="10800"/>
          <a:stretch/>
        </p:blipFill>
        <p:spPr>
          <a:xfrm>
            <a:off x="251520" y="1412776"/>
            <a:ext cx="3934313" cy="453650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18894" t="20614" r="51043" b="7300"/>
          <a:stretch/>
        </p:blipFill>
        <p:spPr>
          <a:xfrm>
            <a:off x="4788024" y="1196752"/>
            <a:ext cx="4052630" cy="5465951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827584" y="1340768"/>
            <a:ext cx="2952328" cy="288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345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52362" t="19200" r="17320" b="7300"/>
          <a:stretch/>
        </p:blipFill>
        <p:spPr>
          <a:xfrm>
            <a:off x="179512" y="1154584"/>
            <a:ext cx="3960440" cy="54006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18393" t="23675" r="49902" b="15128"/>
          <a:stretch/>
        </p:blipFill>
        <p:spPr>
          <a:xfrm>
            <a:off x="4389959" y="1146473"/>
            <a:ext cx="4752528" cy="516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73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/>
          <a:srcRect l="53110" t="20861" r="14563" b="5899"/>
          <a:stretch/>
        </p:blipFill>
        <p:spPr>
          <a:xfrm>
            <a:off x="3053714" y="759792"/>
            <a:ext cx="4752624" cy="60567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1844824"/>
            <a:ext cx="3024336" cy="2520280"/>
          </a:xfrm>
        </p:spPr>
        <p:txBody>
          <a:bodyPr>
            <a:normAutofit fontScale="90000"/>
          </a:bodyPr>
          <a:lstStyle/>
          <a:p>
            <a:r>
              <a:rPr lang="zh-TW" altLang="en-US" sz="3600" dirty="0"/>
              <a:t>附表二</a:t>
            </a:r>
            <a:r>
              <a:rPr lang="en-US" altLang="zh-TW" sz="3600" dirty="0"/>
              <a:t> </a:t>
            </a:r>
            <a:r>
              <a:rPr lang="zh-TW" altLang="en-US" sz="3600" dirty="0"/>
              <a:t>、</a:t>
            </a:r>
            <a:r>
              <a:rPr lang="zh-TW" altLang="en-US" sz="3600" dirty="0" smtClean="0"/>
              <a:t>十一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/>
              <a:t>每項金額請說明用途，如場地佈置、工作人員使用等。</a:t>
            </a:r>
            <a:endParaRPr lang="zh-TW" altLang="en-US" sz="3600" dirty="0"/>
          </a:p>
        </p:txBody>
      </p:sp>
      <p:sp>
        <p:nvSpPr>
          <p:cNvPr id="5" name="向右箭號 4"/>
          <p:cNvSpPr/>
          <p:nvPr/>
        </p:nvSpPr>
        <p:spPr>
          <a:xfrm rot="10800000">
            <a:off x="7806338" y="362685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516216" y="2528050"/>
            <a:ext cx="1152128" cy="29891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57970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2481</TotalTime>
  <Words>916</Words>
  <Application>Microsoft Office PowerPoint</Application>
  <PresentationFormat>如螢幕大小 (4:3)</PresentationFormat>
  <Paragraphs>215</Paragraphs>
  <Slides>43</Slides>
  <Notes>2</Notes>
  <HiddenSlides>0</HiddenSlides>
  <MMClips>0</MMClips>
  <ScaleCrop>false</ScaleCrop>
  <HeadingPairs>
    <vt:vector size="8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54" baseType="lpstr">
      <vt:lpstr>華康兒風體W4(P)</vt:lpstr>
      <vt:lpstr>微軟正黑體</vt:lpstr>
      <vt:lpstr>新細明體</vt:lpstr>
      <vt:lpstr>標楷體</vt:lpstr>
      <vt:lpstr>Arial</vt:lpstr>
      <vt:lpstr>Calibri</vt:lpstr>
      <vt:lpstr>Tahoma</vt:lpstr>
      <vt:lpstr>Times New Roman</vt:lpstr>
      <vt:lpstr>Wingdings</vt:lpstr>
      <vt:lpstr>Office 佈景主題</vt:lpstr>
      <vt:lpstr>Acrobat Document</vt:lpstr>
      <vt:lpstr>學輔款社團活動申請</vt:lpstr>
      <vt:lpstr>學務處首頁→課指組→學輔經費相關→ 111年度(執行情形) </vt:lpstr>
      <vt:lpstr>PowerPoint 簡報</vt:lpstr>
      <vt:lpstr>請記得加封面頁，學輔代碼請以4碼呈現</vt:lpstr>
      <vt:lpstr>附表一 活動目的 預期成效 需120字以上 </vt:lpstr>
      <vt:lpstr>附表二、十一 請核對學輔願景、學輔工作項目，請由 學務處首頁→ 課指組→學輔經費   查詢  </vt:lpstr>
      <vt:lpstr>PowerPoint 簡報</vt:lpstr>
      <vt:lpstr>PowerPoint 簡報</vt:lpstr>
      <vt:lpstr>附表二 、十一 每項金額請說明用途，如場地佈置、工作人員使用等。</vt:lpstr>
      <vt:lpstr>附表二 、十一 合計金額皆包含自籌款</vt:lpstr>
      <vt:lpstr>請將簽核通過之電子公文存檔 以利核銷時檢附</vt:lpstr>
      <vt:lpstr> 研習課程一 </vt:lpstr>
      <vt:lpstr>學輔款簽呈注意事項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二、核銷作業程序 　  1.原核准請(修單)正本，粘存單據。  2.檢附估價單、驗收紀錄單及財產增加單等相關文件 黏貼於支出憑證黏貼線上。               3.務必先行陳會學務處課指組核章完成核銷作業手續，切勿直接送交會計室。       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sailerrrjj</dc:creator>
  <cp:lastModifiedBy>user</cp:lastModifiedBy>
  <cp:revision>121</cp:revision>
  <cp:lastPrinted>2015-08-25T04:08:32Z</cp:lastPrinted>
  <dcterms:created xsi:type="dcterms:W3CDTF">2013-02-20T01:08:09Z</dcterms:created>
  <dcterms:modified xsi:type="dcterms:W3CDTF">2022-09-02T01:06:51Z</dcterms:modified>
</cp:coreProperties>
</file>